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305" r:id="rId2"/>
    <p:sldId id="273" r:id="rId3"/>
    <p:sldId id="263" r:id="rId4"/>
    <p:sldId id="307" r:id="rId5"/>
    <p:sldId id="308" r:id="rId6"/>
    <p:sldId id="342" r:id="rId7"/>
    <p:sldId id="343" r:id="rId8"/>
    <p:sldId id="344" r:id="rId9"/>
    <p:sldId id="312" r:id="rId10"/>
    <p:sldId id="313" r:id="rId11"/>
    <p:sldId id="314" r:id="rId12"/>
    <p:sldId id="315" r:id="rId13"/>
    <p:sldId id="310" r:id="rId14"/>
    <p:sldId id="341" r:id="rId15"/>
    <p:sldId id="316" r:id="rId16"/>
    <p:sldId id="317" r:id="rId17"/>
    <p:sldId id="306" r:id="rId18"/>
    <p:sldId id="311" r:id="rId19"/>
    <p:sldId id="301" r:id="rId20"/>
    <p:sldId id="318" r:id="rId21"/>
    <p:sldId id="319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>
      <p:cViewPr varScale="1">
        <p:scale>
          <a:sx n="74" d="100"/>
          <a:sy n="74" d="100"/>
        </p:scale>
        <p:origin x="4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11A397-665E-469B-9F54-E9715BA825FB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0205293-5A7C-4842-97EF-4A496EB5260B}">
      <dgm:prSet/>
      <dgm:spPr/>
      <dgm:t>
        <a:bodyPr/>
        <a:lstStyle/>
        <a:p>
          <a:r>
            <a:rPr lang="it-IT" b="1"/>
            <a:t>Elaborazion</a:t>
          </a:r>
          <a:r>
            <a:rPr lang="it-IT"/>
            <a:t>e</a:t>
          </a:r>
          <a:r>
            <a:rPr lang="it-IT" b="1"/>
            <a:t> del linguaggio naturale (NLP):</a:t>
          </a:r>
          <a:r>
            <a:rPr lang="it-IT"/>
            <a:t>  algoritmi che acquisiscono ed elaborano il linguaggio naturale per la comprensione del contenuto  </a:t>
          </a:r>
          <a:endParaRPr lang="en-US"/>
        </a:p>
      </dgm:t>
    </dgm:pt>
    <dgm:pt modelId="{6DD5BE0D-9279-48BE-A7DD-CE05CB96A04B}" type="parTrans" cxnId="{C34D27A9-68A8-48E8-9CC5-2B3768037E53}">
      <dgm:prSet/>
      <dgm:spPr/>
      <dgm:t>
        <a:bodyPr/>
        <a:lstStyle/>
        <a:p>
          <a:endParaRPr lang="en-US"/>
        </a:p>
      </dgm:t>
    </dgm:pt>
    <dgm:pt modelId="{D771E9A5-396C-492B-8F5C-6FFA412CBAD1}" type="sibTrans" cxnId="{C34D27A9-68A8-48E8-9CC5-2B3768037E53}">
      <dgm:prSet/>
      <dgm:spPr/>
      <dgm:t>
        <a:bodyPr/>
        <a:lstStyle/>
        <a:p>
          <a:endParaRPr lang="en-US"/>
        </a:p>
      </dgm:t>
    </dgm:pt>
    <dgm:pt modelId="{B017C108-CC1E-49C0-B52C-0B843B854D52}">
      <dgm:prSet/>
      <dgm:spPr/>
      <dgm:t>
        <a:bodyPr/>
        <a:lstStyle/>
        <a:p>
          <a:pPr rtl="0"/>
          <a:r>
            <a:rPr lang="it-IT" b="1"/>
            <a:t>Assistenti virtuali/chatbot: </a:t>
          </a:r>
          <a:r>
            <a:rPr lang="it-IT"/>
            <a:t>agenti software in grado di eseguire azioni o erogare servizi </a:t>
          </a:r>
          <a:r>
            <a:rPr lang="it-IT">
              <a:latin typeface="DM Sans Bold"/>
              <a:cs typeface="Helvetica"/>
            </a:rPr>
            <a:t>per rispondere</a:t>
          </a:r>
          <a:r>
            <a:rPr lang="it-IT"/>
            <a:t> </a:t>
          </a:r>
          <a:r>
            <a:rPr lang="it-IT">
              <a:latin typeface="DM Sans Bold"/>
              <a:cs typeface="Helvetica"/>
            </a:rPr>
            <a:t>ai bisogni dello studente </a:t>
          </a:r>
          <a:r>
            <a:rPr lang="it-IT"/>
            <a:t>in base a comandi ricevuti in maniera vocale o testuale. </a:t>
          </a:r>
          <a:endParaRPr lang="en-US"/>
        </a:p>
      </dgm:t>
    </dgm:pt>
    <dgm:pt modelId="{0207D55F-4849-4C78-8405-B5973581B085}" type="parTrans" cxnId="{60FBFD85-0BBE-4ED8-85E9-8D733BA6DE44}">
      <dgm:prSet/>
      <dgm:spPr/>
      <dgm:t>
        <a:bodyPr/>
        <a:lstStyle/>
        <a:p>
          <a:endParaRPr lang="en-US"/>
        </a:p>
      </dgm:t>
    </dgm:pt>
    <dgm:pt modelId="{C3C37307-465E-49E4-8080-B14091FF3A76}" type="sibTrans" cxnId="{60FBFD85-0BBE-4ED8-85E9-8D733BA6DE44}">
      <dgm:prSet/>
      <dgm:spPr/>
      <dgm:t>
        <a:bodyPr/>
        <a:lstStyle/>
        <a:p>
          <a:endParaRPr lang="en-US"/>
        </a:p>
      </dgm:t>
    </dgm:pt>
    <dgm:pt modelId="{5CEAAE7D-42FE-4487-9A67-1645581818C1}">
      <dgm:prSet/>
      <dgm:spPr/>
      <dgm:t>
        <a:bodyPr/>
        <a:lstStyle/>
        <a:p>
          <a:pPr rtl="0"/>
          <a:r>
            <a:rPr lang="it-IT" b="1"/>
            <a:t>Sistemi di raccomandazione: </a:t>
          </a:r>
          <a:br>
            <a:rPr lang="it-IT" b="1">
              <a:latin typeface="DM Sans Bold"/>
              <a:cs typeface="Helvetica"/>
            </a:rPr>
          </a:br>
          <a:r>
            <a:rPr lang="it-IT"/>
            <a:t>applicazioni che indirizzano le scelte degli utenti in base ad informazioni da essi fornite (in maniera diretta o indiretta). </a:t>
          </a:r>
          <a:endParaRPr lang="en-US"/>
        </a:p>
      </dgm:t>
    </dgm:pt>
    <dgm:pt modelId="{B2E68C0E-2C08-4302-8763-1140709D6747}" type="parTrans" cxnId="{F20ADB49-838D-4302-9758-AD2473162B84}">
      <dgm:prSet/>
      <dgm:spPr/>
      <dgm:t>
        <a:bodyPr/>
        <a:lstStyle/>
        <a:p>
          <a:endParaRPr lang="en-US"/>
        </a:p>
      </dgm:t>
    </dgm:pt>
    <dgm:pt modelId="{E619256B-FECA-474C-A582-1327395D185B}" type="sibTrans" cxnId="{F20ADB49-838D-4302-9758-AD2473162B84}">
      <dgm:prSet/>
      <dgm:spPr/>
      <dgm:t>
        <a:bodyPr/>
        <a:lstStyle/>
        <a:p>
          <a:endParaRPr lang="en-US"/>
        </a:p>
      </dgm:t>
    </dgm:pt>
    <dgm:pt modelId="{BBD7273F-B088-4215-9295-B81E35E31D55}">
      <dgm:prSet/>
      <dgm:spPr/>
      <dgm:t>
        <a:bodyPr/>
        <a:lstStyle/>
        <a:p>
          <a:pPr rtl="0"/>
          <a:r>
            <a:rPr lang="it-IT" b="1"/>
            <a:t>Sistemi di computer vision: </a:t>
          </a:r>
          <a:r>
            <a:rPr lang="it-IT"/>
            <a:t>algoritmi e tecniche che permettono </a:t>
          </a:r>
          <a:r>
            <a:rPr lang="it-IT">
              <a:latin typeface="DM Sans Bold"/>
              <a:cs typeface="Helvetica"/>
            </a:rPr>
            <a:t>di analizzare dati visivi (come  il riconoscimento facciale durante il training) per aggiungere informazioni utili (il livello di attenzione/disattenzione).</a:t>
          </a:r>
          <a:endParaRPr lang="it-IT"/>
        </a:p>
      </dgm:t>
    </dgm:pt>
    <dgm:pt modelId="{FD632BD0-37C0-4A35-8F24-E7076B859742}" type="parTrans" cxnId="{57BDFB1A-AB41-4972-B109-1FB791018BA2}">
      <dgm:prSet/>
      <dgm:spPr/>
      <dgm:t>
        <a:bodyPr/>
        <a:lstStyle/>
        <a:p>
          <a:endParaRPr lang="en-US"/>
        </a:p>
      </dgm:t>
    </dgm:pt>
    <dgm:pt modelId="{3C09420A-2BF4-488E-A7C0-6984CB0F2727}" type="sibTrans" cxnId="{57BDFB1A-AB41-4972-B109-1FB791018BA2}">
      <dgm:prSet/>
      <dgm:spPr/>
      <dgm:t>
        <a:bodyPr/>
        <a:lstStyle/>
        <a:p>
          <a:endParaRPr lang="en-US"/>
        </a:p>
      </dgm:t>
    </dgm:pt>
    <dgm:pt modelId="{C7410D05-A55E-4FFE-BE76-182CCFB45B87}">
      <dgm:prSet/>
      <dgm:spPr/>
      <dgm:t>
        <a:bodyPr/>
        <a:lstStyle/>
        <a:p>
          <a:r>
            <a:rPr lang="it-IT" b="1"/>
            <a:t>Soluzioni fisiche</a:t>
          </a:r>
          <a:r>
            <a:rPr lang="it-IT">
              <a:latin typeface="DM Sans Bold"/>
              <a:cs typeface="Helvetica"/>
            </a:rPr>
            <a:t>:</a:t>
          </a:r>
          <a:r>
            <a:rPr lang="it-IT"/>
            <a:t> robot intelligenti </a:t>
          </a:r>
          <a:r>
            <a:rPr lang="it-IT">
              <a:latin typeface="DM Sans Bold"/>
              <a:cs typeface="Helvetica"/>
            </a:rPr>
            <a:t>in</a:t>
          </a:r>
          <a:r>
            <a:rPr lang="it-IT"/>
            <a:t> grado di muoversi senza l’intervento umano, in base ad informazioni raccolte dall’ambiente circostante. </a:t>
          </a:r>
          <a:endParaRPr lang="en-US"/>
        </a:p>
      </dgm:t>
    </dgm:pt>
    <dgm:pt modelId="{903BD491-2368-42E6-A866-70DCE60D470E}" type="parTrans" cxnId="{889B27F4-EF94-417D-86C0-5FD04B2DC260}">
      <dgm:prSet/>
      <dgm:spPr/>
      <dgm:t>
        <a:bodyPr/>
        <a:lstStyle/>
        <a:p>
          <a:endParaRPr lang="en-US"/>
        </a:p>
      </dgm:t>
    </dgm:pt>
    <dgm:pt modelId="{F3A7A751-A9F1-44C0-9036-12957D4A269C}" type="sibTrans" cxnId="{889B27F4-EF94-417D-86C0-5FD04B2DC260}">
      <dgm:prSet/>
      <dgm:spPr/>
      <dgm:t>
        <a:bodyPr/>
        <a:lstStyle/>
        <a:p>
          <a:endParaRPr lang="en-US"/>
        </a:p>
      </dgm:t>
    </dgm:pt>
    <dgm:pt modelId="{EEDDC4B8-A7DB-47B4-896B-BC682417644E}" type="pres">
      <dgm:prSet presAssocID="{6A11A397-665E-469B-9F54-E9715BA825FB}" presName="diagram" presStyleCnt="0">
        <dgm:presLayoutVars>
          <dgm:dir/>
          <dgm:resizeHandles val="exact"/>
        </dgm:presLayoutVars>
      </dgm:prSet>
      <dgm:spPr/>
    </dgm:pt>
    <dgm:pt modelId="{0532E337-081C-4430-8A1E-7FF12334A4E5}" type="pres">
      <dgm:prSet presAssocID="{40205293-5A7C-4842-97EF-4A496EB5260B}" presName="node" presStyleLbl="node1" presStyleIdx="0" presStyleCnt="5">
        <dgm:presLayoutVars>
          <dgm:bulletEnabled val="1"/>
        </dgm:presLayoutVars>
      </dgm:prSet>
      <dgm:spPr/>
    </dgm:pt>
    <dgm:pt modelId="{C84F6D3F-0F2E-46A6-B5A6-54EFA796D1EF}" type="pres">
      <dgm:prSet presAssocID="{D771E9A5-396C-492B-8F5C-6FFA412CBAD1}" presName="sibTrans" presStyleCnt="0"/>
      <dgm:spPr/>
    </dgm:pt>
    <dgm:pt modelId="{2E9F7565-EC74-494F-BB8A-BD8BEF2FD9BF}" type="pres">
      <dgm:prSet presAssocID="{B017C108-CC1E-49C0-B52C-0B843B854D52}" presName="node" presStyleLbl="node1" presStyleIdx="1" presStyleCnt="5">
        <dgm:presLayoutVars>
          <dgm:bulletEnabled val="1"/>
        </dgm:presLayoutVars>
      </dgm:prSet>
      <dgm:spPr/>
    </dgm:pt>
    <dgm:pt modelId="{4CBEF371-59A1-4AD6-BE89-D93826A8CFBF}" type="pres">
      <dgm:prSet presAssocID="{C3C37307-465E-49E4-8080-B14091FF3A76}" presName="sibTrans" presStyleCnt="0"/>
      <dgm:spPr/>
    </dgm:pt>
    <dgm:pt modelId="{D21A0273-9E74-4CDA-B29D-14CA28530EDC}" type="pres">
      <dgm:prSet presAssocID="{5CEAAE7D-42FE-4487-9A67-1645581818C1}" presName="node" presStyleLbl="node1" presStyleIdx="2" presStyleCnt="5">
        <dgm:presLayoutVars>
          <dgm:bulletEnabled val="1"/>
        </dgm:presLayoutVars>
      </dgm:prSet>
      <dgm:spPr/>
    </dgm:pt>
    <dgm:pt modelId="{89604BB6-98DA-4F02-A9D4-D9E03FC1FF7B}" type="pres">
      <dgm:prSet presAssocID="{E619256B-FECA-474C-A582-1327395D185B}" presName="sibTrans" presStyleCnt="0"/>
      <dgm:spPr/>
    </dgm:pt>
    <dgm:pt modelId="{88AE0984-3EC7-43C0-90C0-9CD21F0E2E90}" type="pres">
      <dgm:prSet presAssocID="{BBD7273F-B088-4215-9295-B81E35E31D55}" presName="node" presStyleLbl="node1" presStyleIdx="3" presStyleCnt="5">
        <dgm:presLayoutVars>
          <dgm:bulletEnabled val="1"/>
        </dgm:presLayoutVars>
      </dgm:prSet>
      <dgm:spPr/>
    </dgm:pt>
    <dgm:pt modelId="{614DE441-BB49-4156-AE4F-B357FC903113}" type="pres">
      <dgm:prSet presAssocID="{3C09420A-2BF4-488E-A7C0-6984CB0F2727}" presName="sibTrans" presStyleCnt="0"/>
      <dgm:spPr/>
    </dgm:pt>
    <dgm:pt modelId="{71F5FA43-2D18-4CBF-AF24-A3281C87684D}" type="pres">
      <dgm:prSet presAssocID="{C7410D05-A55E-4FFE-BE76-182CCFB45B87}" presName="node" presStyleLbl="node1" presStyleIdx="4" presStyleCnt="5">
        <dgm:presLayoutVars>
          <dgm:bulletEnabled val="1"/>
        </dgm:presLayoutVars>
      </dgm:prSet>
      <dgm:spPr/>
    </dgm:pt>
  </dgm:ptLst>
  <dgm:cxnLst>
    <dgm:cxn modelId="{97E46406-1225-4692-AA3F-2BD431E59145}" type="presOf" srcId="{C7410D05-A55E-4FFE-BE76-182CCFB45B87}" destId="{71F5FA43-2D18-4CBF-AF24-A3281C87684D}" srcOrd="0" destOrd="0" presId="urn:microsoft.com/office/officeart/2005/8/layout/default"/>
    <dgm:cxn modelId="{BEE3C71A-7F66-495A-B401-881278D3AAD9}" type="presOf" srcId="{40205293-5A7C-4842-97EF-4A496EB5260B}" destId="{0532E337-081C-4430-8A1E-7FF12334A4E5}" srcOrd="0" destOrd="0" presId="urn:microsoft.com/office/officeart/2005/8/layout/default"/>
    <dgm:cxn modelId="{57BDFB1A-AB41-4972-B109-1FB791018BA2}" srcId="{6A11A397-665E-469B-9F54-E9715BA825FB}" destId="{BBD7273F-B088-4215-9295-B81E35E31D55}" srcOrd="3" destOrd="0" parTransId="{FD632BD0-37C0-4A35-8F24-E7076B859742}" sibTransId="{3C09420A-2BF4-488E-A7C0-6984CB0F2727}"/>
    <dgm:cxn modelId="{8ED2BE36-ADE7-42B3-AD66-3BA7477A62CD}" type="presOf" srcId="{BBD7273F-B088-4215-9295-B81E35E31D55}" destId="{88AE0984-3EC7-43C0-90C0-9CD21F0E2E90}" srcOrd="0" destOrd="0" presId="urn:microsoft.com/office/officeart/2005/8/layout/default"/>
    <dgm:cxn modelId="{F20ADB49-838D-4302-9758-AD2473162B84}" srcId="{6A11A397-665E-469B-9F54-E9715BA825FB}" destId="{5CEAAE7D-42FE-4487-9A67-1645581818C1}" srcOrd="2" destOrd="0" parTransId="{B2E68C0E-2C08-4302-8763-1140709D6747}" sibTransId="{E619256B-FECA-474C-A582-1327395D185B}"/>
    <dgm:cxn modelId="{D93DB652-7B02-4E49-BEF6-BE380517C4DE}" type="presOf" srcId="{5CEAAE7D-42FE-4487-9A67-1645581818C1}" destId="{D21A0273-9E74-4CDA-B29D-14CA28530EDC}" srcOrd="0" destOrd="0" presId="urn:microsoft.com/office/officeart/2005/8/layout/default"/>
    <dgm:cxn modelId="{60FBFD85-0BBE-4ED8-85E9-8D733BA6DE44}" srcId="{6A11A397-665E-469B-9F54-E9715BA825FB}" destId="{B017C108-CC1E-49C0-B52C-0B843B854D52}" srcOrd="1" destOrd="0" parTransId="{0207D55F-4849-4C78-8405-B5973581B085}" sibTransId="{C3C37307-465E-49E4-8080-B14091FF3A76}"/>
    <dgm:cxn modelId="{C34D27A9-68A8-48E8-9CC5-2B3768037E53}" srcId="{6A11A397-665E-469B-9F54-E9715BA825FB}" destId="{40205293-5A7C-4842-97EF-4A496EB5260B}" srcOrd="0" destOrd="0" parTransId="{6DD5BE0D-9279-48BE-A7DD-CE05CB96A04B}" sibTransId="{D771E9A5-396C-492B-8F5C-6FFA412CBAD1}"/>
    <dgm:cxn modelId="{B9FD0CBF-3FAF-4021-AEAF-6535E1B2BD7A}" type="presOf" srcId="{B017C108-CC1E-49C0-B52C-0B843B854D52}" destId="{2E9F7565-EC74-494F-BB8A-BD8BEF2FD9BF}" srcOrd="0" destOrd="0" presId="urn:microsoft.com/office/officeart/2005/8/layout/default"/>
    <dgm:cxn modelId="{4E76AECE-BD5C-47C6-9A6E-93B7AA5A5841}" type="presOf" srcId="{6A11A397-665E-469B-9F54-E9715BA825FB}" destId="{EEDDC4B8-A7DB-47B4-896B-BC682417644E}" srcOrd="0" destOrd="0" presId="urn:microsoft.com/office/officeart/2005/8/layout/default"/>
    <dgm:cxn modelId="{889B27F4-EF94-417D-86C0-5FD04B2DC260}" srcId="{6A11A397-665E-469B-9F54-E9715BA825FB}" destId="{C7410D05-A55E-4FFE-BE76-182CCFB45B87}" srcOrd="4" destOrd="0" parTransId="{903BD491-2368-42E6-A866-70DCE60D470E}" sibTransId="{F3A7A751-A9F1-44C0-9036-12957D4A269C}"/>
    <dgm:cxn modelId="{1079563E-E045-4661-9032-F5226A72D235}" type="presParOf" srcId="{EEDDC4B8-A7DB-47B4-896B-BC682417644E}" destId="{0532E337-081C-4430-8A1E-7FF12334A4E5}" srcOrd="0" destOrd="0" presId="urn:microsoft.com/office/officeart/2005/8/layout/default"/>
    <dgm:cxn modelId="{6E4E31E0-C5DF-43F8-8650-46A45B491931}" type="presParOf" srcId="{EEDDC4B8-A7DB-47B4-896B-BC682417644E}" destId="{C84F6D3F-0F2E-46A6-B5A6-54EFA796D1EF}" srcOrd="1" destOrd="0" presId="urn:microsoft.com/office/officeart/2005/8/layout/default"/>
    <dgm:cxn modelId="{5317C6F1-BFAD-478F-8745-CCFE9A6F4FB3}" type="presParOf" srcId="{EEDDC4B8-A7DB-47B4-896B-BC682417644E}" destId="{2E9F7565-EC74-494F-BB8A-BD8BEF2FD9BF}" srcOrd="2" destOrd="0" presId="urn:microsoft.com/office/officeart/2005/8/layout/default"/>
    <dgm:cxn modelId="{DA6B58EE-7D1E-4DC2-898C-E22C9BB763C1}" type="presParOf" srcId="{EEDDC4B8-A7DB-47B4-896B-BC682417644E}" destId="{4CBEF371-59A1-4AD6-BE89-D93826A8CFBF}" srcOrd="3" destOrd="0" presId="urn:microsoft.com/office/officeart/2005/8/layout/default"/>
    <dgm:cxn modelId="{373F37FA-4743-4C43-961C-1C66E1C956CC}" type="presParOf" srcId="{EEDDC4B8-A7DB-47B4-896B-BC682417644E}" destId="{D21A0273-9E74-4CDA-B29D-14CA28530EDC}" srcOrd="4" destOrd="0" presId="urn:microsoft.com/office/officeart/2005/8/layout/default"/>
    <dgm:cxn modelId="{E726A2B0-33F4-42C2-B6D8-2F1032C3FD41}" type="presParOf" srcId="{EEDDC4B8-A7DB-47B4-896B-BC682417644E}" destId="{89604BB6-98DA-4F02-A9D4-D9E03FC1FF7B}" srcOrd="5" destOrd="0" presId="urn:microsoft.com/office/officeart/2005/8/layout/default"/>
    <dgm:cxn modelId="{54D9B61C-BC88-4C19-AD2B-45DEA6FE7D9C}" type="presParOf" srcId="{EEDDC4B8-A7DB-47B4-896B-BC682417644E}" destId="{88AE0984-3EC7-43C0-90C0-9CD21F0E2E90}" srcOrd="6" destOrd="0" presId="urn:microsoft.com/office/officeart/2005/8/layout/default"/>
    <dgm:cxn modelId="{909A7346-B6DD-44EF-985C-5CF67B679E09}" type="presParOf" srcId="{EEDDC4B8-A7DB-47B4-896B-BC682417644E}" destId="{614DE441-BB49-4156-AE4F-B357FC903113}" srcOrd="7" destOrd="0" presId="urn:microsoft.com/office/officeart/2005/8/layout/default"/>
    <dgm:cxn modelId="{CC17F501-4812-4FC8-AC60-88BB20E4FAD3}" type="presParOf" srcId="{EEDDC4B8-A7DB-47B4-896B-BC682417644E}" destId="{71F5FA43-2D18-4CBF-AF24-A3281C87684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DBF9C3-73B1-456E-BC02-A76EF180088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2AC6DFF-C8D7-4DEC-8B27-92C857E839D0}">
      <dgm:prSet/>
      <dgm:spPr/>
      <dgm:t>
        <a:bodyPr/>
        <a:lstStyle/>
        <a:p>
          <a:pPr>
            <a:defRPr cap="all"/>
          </a:pPr>
          <a:r>
            <a:rPr lang="en-US"/>
            <a:t>Tre modalità con cui la creatività può essere sviluppata: </a:t>
          </a:r>
        </a:p>
      </dgm:t>
    </dgm:pt>
    <dgm:pt modelId="{300F7135-8572-4586-A814-0C0255126D80}" type="parTrans" cxnId="{8C546A5A-0316-46A0-A56C-7EB799BD02A0}">
      <dgm:prSet/>
      <dgm:spPr/>
      <dgm:t>
        <a:bodyPr/>
        <a:lstStyle/>
        <a:p>
          <a:endParaRPr lang="en-US"/>
        </a:p>
      </dgm:t>
    </dgm:pt>
    <dgm:pt modelId="{59D470F5-2134-4043-9203-E957EF044F39}" type="sibTrans" cxnId="{8C546A5A-0316-46A0-A56C-7EB799BD02A0}">
      <dgm:prSet/>
      <dgm:spPr/>
      <dgm:t>
        <a:bodyPr/>
        <a:lstStyle/>
        <a:p>
          <a:endParaRPr lang="en-US"/>
        </a:p>
      </dgm:t>
    </dgm:pt>
    <dgm:pt modelId="{91F89BBD-E9FC-4710-B93E-BEED16D381DC}">
      <dgm:prSet/>
      <dgm:spPr/>
      <dgm:t>
        <a:bodyPr/>
        <a:lstStyle/>
        <a:p>
          <a:pPr>
            <a:defRPr cap="all"/>
          </a:pPr>
          <a:r>
            <a:rPr lang="en-US"/>
            <a:t>1. la prima è quella in cui la creatività può essere sviluppata da un essere umano che viene aiutato dall’IA;</a:t>
          </a:r>
        </a:p>
      </dgm:t>
    </dgm:pt>
    <dgm:pt modelId="{6CB779CF-3966-49F3-AF1F-4E90E7C0E240}" type="parTrans" cxnId="{36FD63B5-3EAD-4615-8551-2A0A3D5EC6D3}">
      <dgm:prSet/>
      <dgm:spPr/>
      <dgm:t>
        <a:bodyPr/>
        <a:lstStyle/>
        <a:p>
          <a:endParaRPr lang="en-US"/>
        </a:p>
      </dgm:t>
    </dgm:pt>
    <dgm:pt modelId="{7AC38B43-3D9C-44D9-A902-1ECC86C17D56}" type="sibTrans" cxnId="{36FD63B5-3EAD-4615-8551-2A0A3D5EC6D3}">
      <dgm:prSet/>
      <dgm:spPr/>
      <dgm:t>
        <a:bodyPr/>
        <a:lstStyle/>
        <a:p>
          <a:endParaRPr lang="en-US"/>
        </a:p>
      </dgm:t>
    </dgm:pt>
    <dgm:pt modelId="{B0D6E2AA-C40C-48FF-A303-92B824134E91}">
      <dgm:prSet/>
      <dgm:spPr/>
      <dgm:t>
        <a:bodyPr/>
        <a:lstStyle/>
        <a:p>
          <a:pPr>
            <a:defRPr cap="all"/>
          </a:pPr>
          <a:r>
            <a:rPr lang="en-US"/>
            <a:t>2. la seconda è quella in cui il creatore è artificiale e l’essere umano lo aiuta, oltre a programmarlo, lo gestisce e dà valore ai risultati;</a:t>
          </a:r>
        </a:p>
      </dgm:t>
    </dgm:pt>
    <dgm:pt modelId="{3AFBD247-AD20-4D66-892B-0E5B6426591E}" type="parTrans" cxnId="{2D4D4071-92B4-4978-A94A-1D90A49F0744}">
      <dgm:prSet/>
      <dgm:spPr/>
      <dgm:t>
        <a:bodyPr/>
        <a:lstStyle/>
        <a:p>
          <a:endParaRPr lang="en-US"/>
        </a:p>
      </dgm:t>
    </dgm:pt>
    <dgm:pt modelId="{347D62C8-75BA-4735-B4F3-CFE11D8E5446}" type="sibTrans" cxnId="{2D4D4071-92B4-4978-A94A-1D90A49F0744}">
      <dgm:prSet/>
      <dgm:spPr/>
      <dgm:t>
        <a:bodyPr/>
        <a:lstStyle/>
        <a:p>
          <a:endParaRPr lang="en-US"/>
        </a:p>
      </dgm:t>
    </dgm:pt>
    <dgm:pt modelId="{99EBBF03-BC6F-404D-ABE4-9574E1CA59DB}">
      <dgm:prSet/>
      <dgm:spPr/>
      <dgm:t>
        <a:bodyPr/>
        <a:lstStyle/>
        <a:p>
          <a:pPr>
            <a:defRPr cap="all"/>
          </a:pPr>
          <a:r>
            <a:rPr lang="en-US"/>
            <a:t>3. la terza modalità si basa sulla </a:t>
          </a:r>
          <a:br>
            <a:rPr lang="en-US"/>
          </a:br>
          <a:r>
            <a:rPr lang="en-US" b="1"/>
            <a:t>co-creazione</a:t>
          </a:r>
          <a:r>
            <a:rPr lang="en-US"/>
            <a:t> tra umano e artificiale.</a:t>
          </a:r>
        </a:p>
      </dgm:t>
    </dgm:pt>
    <dgm:pt modelId="{5595D499-4AA6-4BA8-873C-28FD77DE4797}" type="parTrans" cxnId="{24FE7E5E-EB32-44EA-871F-20F244F0325A}">
      <dgm:prSet/>
      <dgm:spPr/>
      <dgm:t>
        <a:bodyPr/>
        <a:lstStyle/>
        <a:p>
          <a:endParaRPr lang="en-US"/>
        </a:p>
      </dgm:t>
    </dgm:pt>
    <dgm:pt modelId="{260B589C-7FE1-448F-B27D-5407423AB7D3}" type="sibTrans" cxnId="{24FE7E5E-EB32-44EA-871F-20F244F0325A}">
      <dgm:prSet/>
      <dgm:spPr/>
      <dgm:t>
        <a:bodyPr/>
        <a:lstStyle/>
        <a:p>
          <a:endParaRPr lang="en-US"/>
        </a:p>
      </dgm:t>
    </dgm:pt>
    <dgm:pt modelId="{D9B7FA96-C2E0-4527-A795-96B56A18632E}" type="pres">
      <dgm:prSet presAssocID="{BCDBF9C3-73B1-456E-BC02-A76EF1800882}" presName="root" presStyleCnt="0">
        <dgm:presLayoutVars>
          <dgm:dir/>
          <dgm:resizeHandles val="exact"/>
        </dgm:presLayoutVars>
      </dgm:prSet>
      <dgm:spPr/>
    </dgm:pt>
    <dgm:pt modelId="{781AB4DA-5F27-4EBF-BE3F-D1B452DE159E}" type="pres">
      <dgm:prSet presAssocID="{52AC6DFF-C8D7-4DEC-8B27-92C857E839D0}" presName="compNode" presStyleCnt="0"/>
      <dgm:spPr/>
    </dgm:pt>
    <dgm:pt modelId="{44F72051-3F4B-41F9-A8CF-96084C9F9FF2}" type="pres">
      <dgm:prSet presAssocID="{52AC6DFF-C8D7-4DEC-8B27-92C857E839D0}" presName="iconBgRect" presStyleLbl="bgShp" presStyleIdx="0" presStyleCnt="4"/>
      <dgm:spPr/>
    </dgm:pt>
    <dgm:pt modelId="{AC51EAAC-BC03-4EF6-8AB8-A9AF8943FA3B}" type="pres">
      <dgm:prSet presAssocID="{52AC6DFF-C8D7-4DEC-8B27-92C857E839D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mpadina"/>
        </a:ext>
      </dgm:extLst>
    </dgm:pt>
    <dgm:pt modelId="{53D6D127-F784-4162-B904-D9EACA18115D}" type="pres">
      <dgm:prSet presAssocID="{52AC6DFF-C8D7-4DEC-8B27-92C857E839D0}" presName="spaceRect" presStyleCnt="0"/>
      <dgm:spPr/>
    </dgm:pt>
    <dgm:pt modelId="{9E0113A1-4664-4237-A5CD-43203EDBEACE}" type="pres">
      <dgm:prSet presAssocID="{52AC6DFF-C8D7-4DEC-8B27-92C857E839D0}" presName="textRect" presStyleLbl="revTx" presStyleIdx="0" presStyleCnt="4">
        <dgm:presLayoutVars>
          <dgm:chMax val="1"/>
          <dgm:chPref val="1"/>
        </dgm:presLayoutVars>
      </dgm:prSet>
      <dgm:spPr/>
    </dgm:pt>
    <dgm:pt modelId="{848D94DC-D8AA-4363-811C-2BAB20AADB41}" type="pres">
      <dgm:prSet presAssocID="{59D470F5-2134-4043-9203-E957EF044F39}" presName="sibTrans" presStyleCnt="0"/>
      <dgm:spPr/>
    </dgm:pt>
    <dgm:pt modelId="{20D0F304-A625-4123-A7B0-70E96D6F9CCF}" type="pres">
      <dgm:prSet presAssocID="{91F89BBD-E9FC-4710-B93E-BEED16D381DC}" presName="compNode" presStyleCnt="0"/>
      <dgm:spPr/>
    </dgm:pt>
    <dgm:pt modelId="{168B1A72-9B8F-43ED-9BCE-C8D388ED6AEA}" type="pres">
      <dgm:prSet presAssocID="{91F89BBD-E9FC-4710-B93E-BEED16D381DC}" presName="iconBgRect" presStyleLbl="bgShp" presStyleIdx="1" presStyleCnt="4"/>
      <dgm:spPr/>
    </dgm:pt>
    <dgm:pt modelId="{7DF7F12C-E1AE-4FC1-AF91-C1254DD23C9D}" type="pres">
      <dgm:prSet presAssocID="{91F89BBD-E9FC-4710-B93E-BEED16D381D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D52836E-7E45-4767-B101-49BE311A76B7}" type="pres">
      <dgm:prSet presAssocID="{91F89BBD-E9FC-4710-B93E-BEED16D381DC}" presName="spaceRect" presStyleCnt="0"/>
      <dgm:spPr/>
    </dgm:pt>
    <dgm:pt modelId="{E3DF8904-9661-4CE7-8605-5DAF5DA66DD0}" type="pres">
      <dgm:prSet presAssocID="{91F89BBD-E9FC-4710-B93E-BEED16D381DC}" presName="textRect" presStyleLbl="revTx" presStyleIdx="1" presStyleCnt="4">
        <dgm:presLayoutVars>
          <dgm:chMax val="1"/>
          <dgm:chPref val="1"/>
        </dgm:presLayoutVars>
      </dgm:prSet>
      <dgm:spPr/>
    </dgm:pt>
    <dgm:pt modelId="{C5353605-F720-4976-AE56-DFBD8D695301}" type="pres">
      <dgm:prSet presAssocID="{7AC38B43-3D9C-44D9-A902-1ECC86C17D56}" presName="sibTrans" presStyleCnt="0"/>
      <dgm:spPr/>
    </dgm:pt>
    <dgm:pt modelId="{9FD912ED-5D65-4185-A469-628E6505607D}" type="pres">
      <dgm:prSet presAssocID="{B0D6E2AA-C40C-48FF-A303-92B824134E91}" presName="compNode" presStyleCnt="0"/>
      <dgm:spPr/>
    </dgm:pt>
    <dgm:pt modelId="{F28C585F-F056-4B2D-94B2-05DD2E03C4D5}" type="pres">
      <dgm:prSet presAssocID="{B0D6E2AA-C40C-48FF-A303-92B824134E91}" presName="iconBgRect" presStyleLbl="bgShp" presStyleIdx="2" presStyleCnt="4"/>
      <dgm:spPr/>
    </dgm:pt>
    <dgm:pt modelId="{4E01C6E0-C164-40A8-AFBE-6CD118EC6598}" type="pres">
      <dgm:prSet presAssocID="{B0D6E2AA-C40C-48FF-A303-92B824134E9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1865020E-C3C0-46C7-A974-D47F2E5951B7}" type="pres">
      <dgm:prSet presAssocID="{B0D6E2AA-C40C-48FF-A303-92B824134E91}" presName="spaceRect" presStyleCnt="0"/>
      <dgm:spPr/>
    </dgm:pt>
    <dgm:pt modelId="{555D267F-7259-4D60-9716-4953FC54A96A}" type="pres">
      <dgm:prSet presAssocID="{B0D6E2AA-C40C-48FF-A303-92B824134E91}" presName="textRect" presStyleLbl="revTx" presStyleIdx="2" presStyleCnt="4">
        <dgm:presLayoutVars>
          <dgm:chMax val="1"/>
          <dgm:chPref val="1"/>
        </dgm:presLayoutVars>
      </dgm:prSet>
      <dgm:spPr/>
    </dgm:pt>
    <dgm:pt modelId="{6CE2CFF6-2418-4C65-888D-4DF25FD7B5ED}" type="pres">
      <dgm:prSet presAssocID="{347D62C8-75BA-4735-B4F3-CFE11D8E5446}" presName="sibTrans" presStyleCnt="0"/>
      <dgm:spPr/>
    </dgm:pt>
    <dgm:pt modelId="{9D70AF5D-7736-4B41-864C-2C744D2FE08F}" type="pres">
      <dgm:prSet presAssocID="{99EBBF03-BC6F-404D-ABE4-9574E1CA59DB}" presName="compNode" presStyleCnt="0"/>
      <dgm:spPr/>
    </dgm:pt>
    <dgm:pt modelId="{3BD0061D-C0FA-4E87-BBE6-80B9EA6A62D0}" type="pres">
      <dgm:prSet presAssocID="{99EBBF03-BC6F-404D-ABE4-9574E1CA59DB}" presName="iconBgRect" presStyleLbl="bgShp" presStyleIdx="3" presStyleCnt="4"/>
      <dgm:spPr/>
    </dgm:pt>
    <dgm:pt modelId="{47ECBD9D-32CE-4062-88DF-B9E7DD5942F4}" type="pres">
      <dgm:prSet presAssocID="{99EBBF03-BC6F-404D-ABE4-9574E1CA59D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e"/>
        </a:ext>
      </dgm:extLst>
    </dgm:pt>
    <dgm:pt modelId="{CF8189B8-307D-4FB0-893A-AD840142E79F}" type="pres">
      <dgm:prSet presAssocID="{99EBBF03-BC6F-404D-ABE4-9574E1CA59DB}" presName="spaceRect" presStyleCnt="0"/>
      <dgm:spPr/>
    </dgm:pt>
    <dgm:pt modelId="{F6C3AFE9-A27C-40C1-8E5C-5D621E9ED80B}" type="pres">
      <dgm:prSet presAssocID="{99EBBF03-BC6F-404D-ABE4-9574E1CA59D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591D007-F5E9-4A88-918A-FD8BCF29BDED}" type="presOf" srcId="{91F89BBD-E9FC-4710-B93E-BEED16D381DC}" destId="{E3DF8904-9661-4CE7-8605-5DAF5DA66DD0}" srcOrd="0" destOrd="0" presId="urn:microsoft.com/office/officeart/2018/5/layout/IconCircleLabelList"/>
    <dgm:cxn modelId="{24FE7E5E-EB32-44EA-871F-20F244F0325A}" srcId="{BCDBF9C3-73B1-456E-BC02-A76EF1800882}" destId="{99EBBF03-BC6F-404D-ABE4-9574E1CA59DB}" srcOrd="3" destOrd="0" parTransId="{5595D499-4AA6-4BA8-873C-28FD77DE4797}" sibTransId="{260B589C-7FE1-448F-B27D-5407423AB7D3}"/>
    <dgm:cxn modelId="{2D4D4071-92B4-4978-A94A-1D90A49F0744}" srcId="{BCDBF9C3-73B1-456E-BC02-A76EF1800882}" destId="{B0D6E2AA-C40C-48FF-A303-92B824134E91}" srcOrd="2" destOrd="0" parTransId="{3AFBD247-AD20-4D66-892B-0E5B6426591E}" sibTransId="{347D62C8-75BA-4735-B4F3-CFE11D8E5446}"/>
    <dgm:cxn modelId="{8C546A5A-0316-46A0-A56C-7EB799BD02A0}" srcId="{BCDBF9C3-73B1-456E-BC02-A76EF1800882}" destId="{52AC6DFF-C8D7-4DEC-8B27-92C857E839D0}" srcOrd="0" destOrd="0" parTransId="{300F7135-8572-4586-A814-0C0255126D80}" sibTransId="{59D470F5-2134-4043-9203-E957EF044F39}"/>
    <dgm:cxn modelId="{140F9F82-A3C2-452F-9456-BFAE96555D6F}" type="presOf" srcId="{BCDBF9C3-73B1-456E-BC02-A76EF1800882}" destId="{D9B7FA96-C2E0-4527-A795-96B56A18632E}" srcOrd="0" destOrd="0" presId="urn:microsoft.com/office/officeart/2018/5/layout/IconCircleLabelList"/>
    <dgm:cxn modelId="{36FD63B5-3EAD-4615-8551-2A0A3D5EC6D3}" srcId="{BCDBF9C3-73B1-456E-BC02-A76EF1800882}" destId="{91F89BBD-E9FC-4710-B93E-BEED16D381DC}" srcOrd="1" destOrd="0" parTransId="{6CB779CF-3966-49F3-AF1F-4E90E7C0E240}" sibTransId="{7AC38B43-3D9C-44D9-A902-1ECC86C17D56}"/>
    <dgm:cxn modelId="{8C7809C4-BD8E-4406-9765-1A57F2638D73}" type="presOf" srcId="{52AC6DFF-C8D7-4DEC-8B27-92C857E839D0}" destId="{9E0113A1-4664-4237-A5CD-43203EDBEACE}" srcOrd="0" destOrd="0" presId="urn:microsoft.com/office/officeart/2018/5/layout/IconCircleLabelList"/>
    <dgm:cxn modelId="{240370CC-339D-4C41-8DB9-A5CEE9A78872}" type="presOf" srcId="{99EBBF03-BC6F-404D-ABE4-9574E1CA59DB}" destId="{F6C3AFE9-A27C-40C1-8E5C-5D621E9ED80B}" srcOrd="0" destOrd="0" presId="urn:microsoft.com/office/officeart/2018/5/layout/IconCircleLabelList"/>
    <dgm:cxn modelId="{4F87BEF9-C27E-4095-B8AF-8CE932979913}" type="presOf" srcId="{B0D6E2AA-C40C-48FF-A303-92B824134E91}" destId="{555D267F-7259-4D60-9716-4953FC54A96A}" srcOrd="0" destOrd="0" presId="urn:microsoft.com/office/officeart/2018/5/layout/IconCircleLabelList"/>
    <dgm:cxn modelId="{1F3F8C99-FCF7-449E-84E2-610EF0FBDE03}" type="presParOf" srcId="{D9B7FA96-C2E0-4527-A795-96B56A18632E}" destId="{781AB4DA-5F27-4EBF-BE3F-D1B452DE159E}" srcOrd="0" destOrd="0" presId="urn:microsoft.com/office/officeart/2018/5/layout/IconCircleLabelList"/>
    <dgm:cxn modelId="{211E17E1-C88D-441D-B6C6-945D940632A1}" type="presParOf" srcId="{781AB4DA-5F27-4EBF-BE3F-D1B452DE159E}" destId="{44F72051-3F4B-41F9-A8CF-96084C9F9FF2}" srcOrd="0" destOrd="0" presId="urn:microsoft.com/office/officeart/2018/5/layout/IconCircleLabelList"/>
    <dgm:cxn modelId="{09634892-F8F6-4884-987C-E9DD2E366031}" type="presParOf" srcId="{781AB4DA-5F27-4EBF-BE3F-D1B452DE159E}" destId="{AC51EAAC-BC03-4EF6-8AB8-A9AF8943FA3B}" srcOrd="1" destOrd="0" presId="urn:microsoft.com/office/officeart/2018/5/layout/IconCircleLabelList"/>
    <dgm:cxn modelId="{FB93230E-4F86-404D-AC03-A3CA6169B71C}" type="presParOf" srcId="{781AB4DA-5F27-4EBF-BE3F-D1B452DE159E}" destId="{53D6D127-F784-4162-B904-D9EACA18115D}" srcOrd="2" destOrd="0" presId="urn:microsoft.com/office/officeart/2018/5/layout/IconCircleLabelList"/>
    <dgm:cxn modelId="{2C6A194E-E75A-497F-A6CF-35D5467B8A37}" type="presParOf" srcId="{781AB4DA-5F27-4EBF-BE3F-D1B452DE159E}" destId="{9E0113A1-4664-4237-A5CD-43203EDBEACE}" srcOrd="3" destOrd="0" presId="urn:microsoft.com/office/officeart/2018/5/layout/IconCircleLabelList"/>
    <dgm:cxn modelId="{A70D5059-8B77-4A72-B5B3-FD1AEEB4F95D}" type="presParOf" srcId="{D9B7FA96-C2E0-4527-A795-96B56A18632E}" destId="{848D94DC-D8AA-4363-811C-2BAB20AADB41}" srcOrd="1" destOrd="0" presId="urn:microsoft.com/office/officeart/2018/5/layout/IconCircleLabelList"/>
    <dgm:cxn modelId="{620B0BEC-9E78-453B-B642-82991CB03366}" type="presParOf" srcId="{D9B7FA96-C2E0-4527-A795-96B56A18632E}" destId="{20D0F304-A625-4123-A7B0-70E96D6F9CCF}" srcOrd="2" destOrd="0" presId="urn:microsoft.com/office/officeart/2018/5/layout/IconCircleLabelList"/>
    <dgm:cxn modelId="{9FB5D442-5EDC-440B-92F1-2278BECBA8BF}" type="presParOf" srcId="{20D0F304-A625-4123-A7B0-70E96D6F9CCF}" destId="{168B1A72-9B8F-43ED-9BCE-C8D388ED6AEA}" srcOrd="0" destOrd="0" presId="urn:microsoft.com/office/officeart/2018/5/layout/IconCircleLabelList"/>
    <dgm:cxn modelId="{54EB93BE-A29D-463C-9672-07812617B4D4}" type="presParOf" srcId="{20D0F304-A625-4123-A7B0-70E96D6F9CCF}" destId="{7DF7F12C-E1AE-4FC1-AF91-C1254DD23C9D}" srcOrd="1" destOrd="0" presId="urn:microsoft.com/office/officeart/2018/5/layout/IconCircleLabelList"/>
    <dgm:cxn modelId="{F3A3A6E2-6476-460E-8B5B-3DFD2744C665}" type="presParOf" srcId="{20D0F304-A625-4123-A7B0-70E96D6F9CCF}" destId="{1D52836E-7E45-4767-B101-49BE311A76B7}" srcOrd="2" destOrd="0" presId="urn:microsoft.com/office/officeart/2018/5/layout/IconCircleLabelList"/>
    <dgm:cxn modelId="{0D5D06B2-2DD8-4F89-B6FD-E70BEBAB2715}" type="presParOf" srcId="{20D0F304-A625-4123-A7B0-70E96D6F9CCF}" destId="{E3DF8904-9661-4CE7-8605-5DAF5DA66DD0}" srcOrd="3" destOrd="0" presId="urn:microsoft.com/office/officeart/2018/5/layout/IconCircleLabelList"/>
    <dgm:cxn modelId="{6574B8B0-3405-4446-B07A-3652C4AFCA85}" type="presParOf" srcId="{D9B7FA96-C2E0-4527-A795-96B56A18632E}" destId="{C5353605-F720-4976-AE56-DFBD8D695301}" srcOrd="3" destOrd="0" presId="urn:microsoft.com/office/officeart/2018/5/layout/IconCircleLabelList"/>
    <dgm:cxn modelId="{A9E2FEB0-3853-408A-AA2F-D43375979C3F}" type="presParOf" srcId="{D9B7FA96-C2E0-4527-A795-96B56A18632E}" destId="{9FD912ED-5D65-4185-A469-628E6505607D}" srcOrd="4" destOrd="0" presId="urn:microsoft.com/office/officeart/2018/5/layout/IconCircleLabelList"/>
    <dgm:cxn modelId="{41032E11-9E26-4069-A635-AD97E393B3FA}" type="presParOf" srcId="{9FD912ED-5D65-4185-A469-628E6505607D}" destId="{F28C585F-F056-4B2D-94B2-05DD2E03C4D5}" srcOrd="0" destOrd="0" presId="urn:microsoft.com/office/officeart/2018/5/layout/IconCircleLabelList"/>
    <dgm:cxn modelId="{C6D1EF3F-AD98-40DE-AE11-BF82A2BC0DA5}" type="presParOf" srcId="{9FD912ED-5D65-4185-A469-628E6505607D}" destId="{4E01C6E0-C164-40A8-AFBE-6CD118EC6598}" srcOrd="1" destOrd="0" presId="urn:microsoft.com/office/officeart/2018/5/layout/IconCircleLabelList"/>
    <dgm:cxn modelId="{E605156B-794E-4298-ABB5-A9E13F7A0D74}" type="presParOf" srcId="{9FD912ED-5D65-4185-A469-628E6505607D}" destId="{1865020E-C3C0-46C7-A974-D47F2E5951B7}" srcOrd="2" destOrd="0" presId="urn:microsoft.com/office/officeart/2018/5/layout/IconCircleLabelList"/>
    <dgm:cxn modelId="{CFADB6BF-CF48-43C5-9820-60743E577F87}" type="presParOf" srcId="{9FD912ED-5D65-4185-A469-628E6505607D}" destId="{555D267F-7259-4D60-9716-4953FC54A96A}" srcOrd="3" destOrd="0" presId="urn:microsoft.com/office/officeart/2018/5/layout/IconCircleLabelList"/>
    <dgm:cxn modelId="{AEE5E135-A0EE-4B40-89D5-73944E0E311C}" type="presParOf" srcId="{D9B7FA96-C2E0-4527-A795-96B56A18632E}" destId="{6CE2CFF6-2418-4C65-888D-4DF25FD7B5ED}" srcOrd="5" destOrd="0" presId="urn:microsoft.com/office/officeart/2018/5/layout/IconCircleLabelList"/>
    <dgm:cxn modelId="{E8C3D266-CD49-47E5-917A-22803AD9E3C5}" type="presParOf" srcId="{D9B7FA96-C2E0-4527-A795-96B56A18632E}" destId="{9D70AF5D-7736-4B41-864C-2C744D2FE08F}" srcOrd="6" destOrd="0" presId="urn:microsoft.com/office/officeart/2018/5/layout/IconCircleLabelList"/>
    <dgm:cxn modelId="{1C6DD35C-FB1B-4B25-A255-A0148FD40005}" type="presParOf" srcId="{9D70AF5D-7736-4B41-864C-2C744D2FE08F}" destId="{3BD0061D-C0FA-4E87-BBE6-80B9EA6A62D0}" srcOrd="0" destOrd="0" presId="urn:microsoft.com/office/officeart/2018/5/layout/IconCircleLabelList"/>
    <dgm:cxn modelId="{5BDA3672-1FA6-48D3-A030-D548CAA97DF4}" type="presParOf" srcId="{9D70AF5D-7736-4B41-864C-2C744D2FE08F}" destId="{47ECBD9D-32CE-4062-88DF-B9E7DD5942F4}" srcOrd="1" destOrd="0" presId="urn:microsoft.com/office/officeart/2018/5/layout/IconCircleLabelList"/>
    <dgm:cxn modelId="{CA659A0D-125D-454F-AE40-98A69C1FE5D2}" type="presParOf" srcId="{9D70AF5D-7736-4B41-864C-2C744D2FE08F}" destId="{CF8189B8-307D-4FB0-893A-AD840142E79F}" srcOrd="2" destOrd="0" presId="urn:microsoft.com/office/officeart/2018/5/layout/IconCircleLabelList"/>
    <dgm:cxn modelId="{6D96B225-89A3-40B9-8464-D64C6C6D1410}" type="presParOf" srcId="{9D70AF5D-7736-4B41-864C-2C744D2FE08F}" destId="{F6C3AFE9-A27C-40C1-8E5C-5D621E9ED80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2E337-081C-4430-8A1E-7FF12334A4E5}">
      <dsp:nvSpPr>
        <dsp:cNvPr id="0" name=""/>
        <dsp:cNvSpPr/>
      </dsp:nvSpPr>
      <dsp:spPr>
        <a:xfrm>
          <a:off x="0" y="40290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Elaborazion</a:t>
          </a:r>
          <a:r>
            <a:rPr lang="it-IT" sz="1500" kern="1200"/>
            <a:t>e</a:t>
          </a:r>
          <a:r>
            <a:rPr lang="it-IT" sz="1500" b="1" kern="1200"/>
            <a:t> del linguaggio naturale (NLP):</a:t>
          </a:r>
          <a:r>
            <a:rPr lang="it-IT" sz="1500" kern="1200"/>
            <a:t>  algoritmi che acquisiscono ed elaborano il linguaggio naturale per la comprensione del contenuto  </a:t>
          </a:r>
          <a:endParaRPr lang="en-US" sz="1500" kern="1200"/>
        </a:p>
      </dsp:txBody>
      <dsp:txXfrm>
        <a:off x="0" y="40290"/>
        <a:ext cx="3286125" cy="1971675"/>
      </dsp:txXfrm>
    </dsp:sp>
    <dsp:sp modelId="{2E9F7565-EC74-494F-BB8A-BD8BEF2FD9BF}">
      <dsp:nvSpPr>
        <dsp:cNvPr id="0" name=""/>
        <dsp:cNvSpPr/>
      </dsp:nvSpPr>
      <dsp:spPr>
        <a:xfrm>
          <a:off x="3614737" y="40290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Assistenti virtuali/chatbot: </a:t>
          </a:r>
          <a:r>
            <a:rPr lang="it-IT" sz="1500" kern="1200"/>
            <a:t>agenti software in grado di eseguire azioni o erogare servizi </a:t>
          </a:r>
          <a:r>
            <a:rPr lang="it-IT" sz="1500" kern="1200">
              <a:latin typeface="DM Sans Bold"/>
              <a:cs typeface="Helvetica"/>
            </a:rPr>
            <a:t>per rispondere</a:t>
          </a:r>
          <a:r>
            <a:rPr lang="it-IT" sz="1500" kern="1200"/>
            <a:t> </a:t>
          </a:r>
          <a:r>
            <a:rPr lang="it-IT" sz="1500" kern="1200">
              <a:latin typeface="DM Sans Bold"/>
              <a:cs typeface="Helvetica"/>
            </a:rPr>
            <a:t>ai bisogni dello studente </a:t>
          </a:r>
          <a:r>
            <a:rPr lang="it-IT" sz="1500" kern="1200"/>
            <a:t>in base a comandi ricevuti in maniera vocale o testuale. </a:t>
          </a:r>
          <a:endParaRPr lang="en-US" sz="1500" kern="1200"/>
        </a:p>
      </dsp:txBody>
      <dsp:txXfrm>
        <a:off x="3614737" y="40290"/>
        <a:ext cx="3286125" cy="1971675"/>
      </dsp:txXfrm>
    </dsp:sp>
    <dsp:sp modelId="{D21A0273-9E74-4CDA-B29D-14CA28530EDC}">
      <dsp:nvSpPr>
        <dsp:cNvPr id="0" name=""/>
        <dsp:cNvSpPr/>
      </dsp:nvSpPr>
      <dsp:spPr>
        <a:xfrm>
          <a:off x="7229475" y="40290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Sistemi di raccomandazione: </a:t>
          </a:r>
          <a:br>
            <a:rPr lang="it-IT" sz="1500" b="1" kern="1200">
              <a:latin typeface="DM Sans Bold"/>
              <a:cs typeface="Helvetica"/>
            </a:rPr>
          </a:br>
          <a:r>
            <a:rPr lang="it-IT" sz="1500" kern="1200"/>
            <a:t>applicazioni che indirizzano le scelte degli utenti in base ad informazioni da essi fornite (in maniera diretta o indiretta). </a:t>
          </a:r>
          <a:endParaRPr lang="en-US" sz="1500" kern="1200"/>
        </a:p>
      </dsp:txBody>
      <dsp:txXfrm>
        <a:off x="7229475" y="40290"/>
        <a:ext cx="3286125" cy="1971675"/>
      </dsp:txXfrm>
    </dsp:sp>
    <dsp:sp modelId="{88AE0984-3EC7-43C0-90C0-9CD21F0E2E90}">
      <dsp:nvSpPr>
        <dsp:cNvPr id="0" name=""/>
        <dsp:cNvSpPr/>
      </dsp:nvSpPr>
      <dsp:spPr>
        <a:xfrm>
          <a:off x="1807368" y="2340578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Sistemi di computer vision: </a:t>
          </a:r>
          <a:r>
            <a:rPr lang="it-IT" sz="1500" kern="1200"/>
            <a:t>algoritmi e tecniche che permettono </a:t>
          </a:r>
          <a:r>
            <a:rPr lang="it-IT" sz="1500" kern="1200">
              <a:latin typeface="DM Sans Bold"/>
              <a:cs typeface="Helvetica"/>
            </a:rPr>
            <a:t>di analizzare dati visivi (come  il riconoscimento facciale durante il training) per aggiungere informazioni utili (il livello di attenzione/disattenzione).</a:t>
          </a:r>
          <a:endParaRPr lang="it-IT" sz="1500" kern="1200"/>
        </a:p>
      </dsp:txBody>
      <dsp:txXfrm>
        <a:off x="1807368" y="2340578"/>
        <a:ext cx="3286125" cy="1971675"/>
      </dsp:txXfrm>
    </dsp:sp>
    <dsp:sp modelId="{71F5FA43-2D18-4CBF-AF24-A3281C87684D}">
      <dsp:nvSpPr>
        <dsp:cNvPr id="0" name=""/>
        <dsp:cNvSpPr/>
      </dsp:nvSpPr>
      <dsp:spPr>
        <a:xfrm>
          <a:off x="5422106" y="2340578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Soluzioni fisiche</a:t>
          </a:r>
          <a:r>
            <a:rPr lang="it-IT" sz="1500" kern="1200">
              <a:latin typeface="DM Sans Bold"/>
              <a:cs typeface="Helvetica"/>
            </a:rPr>
            <a:t>:</a:t>
          </a:r>
          <a:r>
            <a:rPr lang="it-IT" sz="1500" kern="1200"/>
            <a:t> robot intelligenti </a:t>
          </a:r>
          <a:r>
            <a:rPr lang="it-IT" sz="1500" kern="1200">
              <a:latin typeface="DM Sans Bold"/>
              <a:cs typeface="Helvetica"/>
            </a:rPr>
            <a:t>in</a:t>
          </a:r>
          <a:r>
            <a:rPr lang="it-IT" sz="1500" kern="1200"/>
            <a:t> grado di muoversi senza l’intervento umano, in base ad informazioni raccolte dall’ambiente circostante. </a:t>
          </a:r>
          <a:endParaRPr lang="en-US" sz="1500" kern="1200"/>
        </a:p>
      </dsp:txBody>
      <dsp:txXfrm>
        <a:off x="5422106" y="2340578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72051-3F4B-41F9-A8CF-96084C9F9FF2}">
      <dsp:nvSpPr>
        <dsp:cNvPr id="0" name=""/>
        <dsp:cNvSpPr/>
      </dsp:nvSpPr>
      <dsp:spPr>
        <a:xfrm>
          <a:off x="562927" y="754456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1EAAC-BC03-4EF6-8AB8-A9AF8943FA3B}">
      <dsp:nvSpPr>
        <dsp:cNvPr id="0" name=""/>
        <dsp:cNvSpPr/>
      </dsp:nvSpPr>
      <dsp:spPr>
        <a:xfrm>
          <a:off x="871091" y="106262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113A1-4664-4237-A5CD-43203EDBEACE}">
      <dsp:nvSpPr>
        <dsp:cNvPr id="0" name=""/>
        <dsp:cNvSpPr/>
      </dsp:nvSpPr>
      <dsp:spPr>
        <a:xfrm>
          <a:off x="100682" y="2650848"/>
          <a:ext cx="2370489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Tre modalità con cui la creatività può essere sviluppata: </a:t>
          </a:r>
        </a:p>
      </dsp:txBody>
      <dsp:txXfrm>
        <a:off x="100682" y="2650848"/>
        <a:ext cx="2370489" cy="787500"/>
      </dsp:txXfrm>
    </dsp:sp>
    <dsp:sp modelId="{168B1A72-9B8F-43ED-9BCE-C8D388ED6AEA}">
      <dsp:nvSpPr>
        <dsp:cNvPr id="0" name=""/>
        <dsp:cNvSpPr/>
      </dsp:nvSpPr>
      <dsp:spPr>
        <a:xfrm>
          <a:off x="3348252" y="754456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7F12C-E1AE-4FC1-AF91-C1254DD23C9D}">
      <dsp:nvSpPr>
        <dsp:cNvPr id="0" name=""/>
        <dsp:cNvSpPr/>
      </dsp:nvSpPr>
      <dsp:spPr>
        <a:xfrm>
          <a:off x="3656416" y="106262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F8904-9661-4CE7-8605-5DAF5DA66DD0}">
      <dsp:nvSpPr>
        <dsp:cNvPr id="0" name=""/>
        <dsp:cNvSpPr/>
      </dsp:nvSpPr>
      <dsp:spPr>
        <a:xfrm>
          <a:off x="2886007" y="2650848"/>
          <a:ext cx="2370489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1. la prima è quella in cui la creatività può essere sviluppata da un essere umano che viene aiutato dall’IA;</a:t>
          </a:r>
        </a:p>
      </dsp:txBody>
      <dsp:txXfrm>
        <a:off x="2886007" y="2650848"/>
        <a:ext cx="2370489" cy="787500"/>
      </dsp:txXfrm>
    </dsp:sp>
    <dsp:sp modelId="{F28C585F-F056-4B2D-94B2-05DD2E03C4D5}">
      <dsp:nvSpPr>
        <dsp:cNvPr id="0" name=""/>
        <dsp:cNvSpPr/>
      </dsp:nvSpPr>
      <dsp:spPr>
        <a:xfrm>
          <a:off x="6133577" y="754456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1C6E0-C164-40A8-AFBE-6CD118EC6598}">
      <dsp:nvSpPr>
        <dsp:cNvPr id="0" name=""/>
        <dsp:cNvSpPr/>
      </dsp:nvSpPr>
      <dsp:spPr>
        <a:xfrm>
          <a:off x="6441741" y="106262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D267F-7259-4D60-9716-4953FC54A96A}">
      <dsp:nvSpPr>
        <dsp:cNvPr id="0" name=""/>
        <dsp:cNvSpPr/>
      </dsp:nvSpPr>
      <dsp:spPr>
        <a:xfrm>
          <a:off x="5671332" y="2650848"/>
          <a:ext cx="2370489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2. la seconda è quella in cui il creatore è artificiale e l’essere umano lo aiuta, oltre a programmarlo, lo gestisce e dà valore ai risultati;</a:t>
          </a:r>
        </a:p>
      </dsp:txBody>
      <dsp:txXfrm>
        <a:off x="5671332" y="2650848"/>
        <a:ext cx="2370489" cy="787500"/>
      </dsp:txXfrm>
    </dsp:sp>
    <dsp:sp modelId="{3BD0061D-C0FA-4E87-BBE6-80B9EA6A62D0}">
      <dsp:nvSpPr>
        <dsp:cNvPr id="0" name=""/>
        <dsp:cNvSpPr/>
      </dsp:nvSpPr>
      <dsp:spPr>
        <a:xfrm>
          <a:off x="8918902" y="754456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CBD9D-32CE-4062-88DF-B9E7DD5942F4}">
      <dsp:nvSpPr>
        <dsp:cNvPr id="0" name=""/>
        <dsp:cNvSpPr/>
      </dsp:nvSpPr>
      <dsp:spPr>
        <a:xfrm>
          <a:off x="9227066" y="106262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3AFE9-A27C-40C1-8E5C-5D621E9ED80B}">
      <dsp:nvSpPr>
        <dsp:cNvPr id="0" name=""/>
        <dsp:cNvSpPr/>
      </dsp:nvSpPr>
      <dsp:spPr>
        <a:xfrm>
          <a:off x="8456657" y="2650848"/>
          <a:ext cx="2370489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3. la terza modalità si basa sulla </a:t>
          </a:r>
          <a:br>
            <a:rPr lang="en-US" sz="1100" kern="1200"/>
          </a:br>
          <a:r>
            <a:rPr lang="en-US" sz="1100" b="1" kern="1200"/>
            <a:t>co-creazione</a:t>
          </a:r>
          <a:r>
            <a:rPr lang="en-US" sz="1100" kern="1200"/>
            <a:t> tra umano e artificiale.</a:t>
          </a:r>
        </a:p>
      </dsp:txBody>
      <dsp:txXfrm>
        <a:off x="8456657" y="2650848"/>
        <a:ext cx="2370489" cy="78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A5527-326D-8A4F-8421-7E71D0894D6C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E23AF-819C-9148-AD42-93705FA557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062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PC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6361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PC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/>
              <a:t>PC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Trascrivere</a:t>
            </a:r>
            <a:r>
              <a:rPr lang="en-US">
                <a:ea typeface="Calibri"/>
                <a:cs typeface="Calibri"/>
              </a:rPr>
              <a:t> in </a:t>
            </a:r>
            <a:r>
              <a:rPr lang="en-US" err="1">
                <a:ea typeface="Calibri"/>
                <a:cs typeface="Calibri"/>
              </a:rPr>
              <a:t>italiano</a:t>
            </a:r>
            <a:r>
              <a:rPr lang="en-US">
                <a:ea typeface="Calibri"/>
                <a:cs typeface="Calibri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382063-A795-40A2-A8D0-917338EF030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582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/>
              <a:t>CP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PC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411" name="Google Shape;41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71D95C-84C2-E437-018A-A5BB4AFD4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ED4F6B7-9979-91C9-7F9D-B83C47479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1E8D08-94B8-50FC-2D96-8D426938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FFC6C1-5C54-74ED-1D07-2758B34DB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5BD4B7-2289-9864-CEAA-CDDFB4485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72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9DD682-C8D1-06D5-9767-8F8E4637A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8961D1-5805-8918-933E-63682FBB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D862BE-6946-9C90-6CEA-3B03DFB5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69BD1F-1CB5-47F4-8194-DD9D80DB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FFBA9A-2E45-07BB-9342-32EEC8B3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962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1E1A90-0D3C-8118-72C3-E131308A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7FBC92F-7267-40E7-D4FF-377680239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E268C8-8E2D-CE39-2232-0F7E2856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E98E3F-CADF-AD59-8151-EE32CCAB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20D91B-169A-58C6-3BF1-89CBA9B6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29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341F72-4296-CF52-AAA5-6FEEA7CE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340CD7-2B43-5277-B756-8B64CD291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4E078C-EC3B-FBA0-5173-A1C61523F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D4BFF1-9038-B207-CAA8-44630274C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1D49C8-0BA4-EE53-7618-629943D3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A2B943-16CE-910A-0F06-E8AC176C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2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42DA2B-55C8-2FE2-F7CB-61810BE1E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978D5C-EC7E-5815-8489-9EE1679F3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6A5A96-AA4D-0C03-7466-5C03E0E8C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4A9078C-E675-CE5F-A607-D2B62F6C0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24843A9-4FCF-85F9-6A71-62F9ECAEA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838864-ADFF-A28B-3E2F-A24F150FB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3552573-21AF-A016-6F7A-354A7BBAD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CCC596-16DA-957A-1011-2330AB80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96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2DC6C5-F125-4901-FDBC-C2F62AF4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7AF8B41-5D0B-50CA-1EDB-838DAE055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4763E-7F48-B7AE-1471-F3F504CD9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E83BCF-9E1D-399A-D651-44694609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03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59AE6DC-A46E-5ED0-3DED-B8D48E8D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31796A8-77F3-E280-08AE-081DA09E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AA335F-515B-D912-C5FE-952BDD28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795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F795B9-9EB8-5223-46E0-1E39E9E70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B4B92C-F43E-C0F4-16C7-504D10231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197748-F538-47AF-A5DA-DE922E214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B09A65-00DB-7069-D172-28F8BF37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3F5FEF-E0E1-10E1-E918-C0403A20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82389B-E18F-6226-F8A0-CC5846D6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223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C12D74-A3D6-857B-202E-A58B4119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CB957C0-7557-8E8F-A0D5-90DDEA6FD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58FEB6-5713-142A-7E6F-245058861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20110B-0E5F-8247-17D4-559415281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F36FA26-D33D-B6AE-9C67-5128325C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8EB776-A8BC-6221-BF32-B5D0E3AB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01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07E14-BF3D-1BA6-D29A-BDCC5F51B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0BA75E8-106E-B2AE-5F4A-DB66698D6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EA762F-9496-FD19-64FE-1B1190AD6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CF684A-2074-12FE-BC1D-13957B75C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1C762B-A699-7D06-D1B1-BFEA2FFE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87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D04A958-FBE4-46B2-D06A-B4E1489F7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044AC95-D68C-5B5E-694D-2AFE7667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8BCF50-2C58-BB95-4010-27D845B92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97E75E-A38D-F459-7323-43C79D9C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93E708-3C03-873B-5E3E-8D6E93FC3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286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 rot="10800000" flipH="1">
            <a:off x="0" y="2248000"/>
            <a:ext cx="12192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0" y="2248000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363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10800000" flipH="1">
            <a:off x="0" y="2248000"/>
            <a:ext cx="12192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0" y="2248000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5333200" cy="36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6259000" y="2558767"/>
            <a:ext cx="5333200" cy="36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0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81AD786-8C68-CEAB-6D03-95FA32656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608429-784B-6E22-FC0D-25290C2F4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1F0BC4-B19F-5508-7669-5E9A18E76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9FC9-7BC2-DA46-ADA1-071C6E122CE9}" type="datetimeFigureOut">
              <a:rPr lang="it-IT" smtClean="0"/>
              <a:t>28/01/2024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8B4442-BD34-95A0-A1A3-1119B5DF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C27D10-297D-4F16-6DD4-74964BCAA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59BD6-B19D-F144-AA4A-1D84C3A53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1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0">
            <a:extLst>
              <a:ext uri="{FF2B5EF4-FFF2-40B4-BE49-F238E27FC236}">
                <a16:creationId xmlns:a16="http://schemas.microsoft.com/office/drawing/2014/main" id="{D55CA618-78A6-47F6-B865-E9315164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057080" y="4488160"/>
            <a:ext cx="10071536" cy="929750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4000"/>
              <a:buFont typeface="Calibri"/>
              <a:buNone/>
            </a:pPr>
            <a:r>
              <a:rPr lang="en-US" sz="5200" dirty="0" err="1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5200" b="0" i="0" dirty="0" err="1">
                <a:latin typeface="Calibri"/>
                <a:ea typeface="Calibri"/>
                <a:cs typeface="Calibri"/>
                <a:sym typeface="Calibri"/>
              </a:rPr>
              <a:t>ducazione</a:t>
            </a:r>
            <a:r>
              <a:rPr lang="en-US" sz="5200" b="0" i="0" dirty="0"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5200" dirty="0" err="1">
                <a:latin typeface="Calibri"/>
                <a:ea typeface="Calibri"/>
                <a:cs typeface="Calibri"/>
                <a:sym typeface="Calibri"/>
              </a:rPr>
              <a:t>Intelligenza</a:t>
            </a:r>
            <a:r>
              <a:rPr lang="en-US" sz="5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5200" dirty="0" err="1">
                <a:latin typeface="Calibri"/>
                <a:ea typeface="Calibri"/>
                <a:cs typeface="Calibri"/>
                <a:sym typeface="Calibri"/>
              </a:rPr>
              <a:t>Artificiale</a:t>
            </a:r>
            <a:endParaRPr lang="en-US" sz="52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 descr="Università di Bologna"/>
          <p:cNvPicPr preferRelativeResize="0"/>
          <p:nvPr/>
        </p:nvPicPr>
        <p:blipFill rotWithShape="1">
          <a:blip r:embed="rId3"/>
          <a:stretch/>
        </p:blipFill>
        <p:spPr>
          <a:xfrm>
            <a:off x="897717" y="1537118"/>
            <a:ext cx="5069590" cy="1267397"/>
          </a:xfrm>
          <a:prstGeom prst="rect">
            <a:avLst/>
          </a:prstGeom>
          <a:noFill/>
        </p:spPr>
      </p:pic>
      <p:pic>
        <p:nvPicPr>
          <p:cNvPr id="1026" name="Picture 2" descr="Intelligenza artificiale a scuola: sistemi e piattaforme">
            <a:extLst>
              <a:ext uri="{FF2B5EF4-FFF2-40B4-BE49-F238E27FC236}">
                <a16:creationId xmlns:a16="http://schemas.microsoft.com/office/drawing/2014/main" id="{2FB9634F-1467-8C09-1AF1-29A390B5C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507" y="752400"/>
            <a:ext cx="5065776" cy="283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270" y="436433"/>
            <a:ext cx="2684867" cy="4341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fld id="{00000000-1234-1234-1234-123412341234}" type="slidenum">
              <a:rPr lang="it"/>
              <a:pPr/>
              <a:t>2</a:t>
            </a:fld>
            <a:endParaRPr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8F5247-55AF-410F-82BF-52D7D86BA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326" y="439546"/>
            <a:ext cx="2545404" cy="179487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5089BB-8721-1D09-A087-B9FAD6F47940}"/>
              </a:ext>
            </a:extLst>
          </p:cNvPr>
          <p:cNvSpPr txBox="1"/>
          <p:nvPr/>
        </p:nvSpPr>
        <p:spPr>
          <a:xfrm>
            <a:off x="3906315" y="3577137"/>
            <a:ext cx="3941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dirty="0"/>
              <a:t>L’AIED: storia e significato</a:t>
            </a:r>
          </a:p>
          <a:p>
            <a:pPr marL="342900" indent="-342900">
              <a:buAutoNum type="arabicPeriod"/>
            </a:pPr>
            <a:r>
              <a:rPr lang="it-IT" dirty="0"/>
              <a:t>L’IA a scuola: applicazioni</a:t>
            </a:r>
          </a:p>
          <a:p>
            <a:pPr marL="342900" indent="-342900">
              <a:buAutoNum type="arabicPeriod"/>
            </a:pPr>
            <a:r>
              <a:rPr lang="it-IT" dirty="0"/>
              <a:t>L’IA a scuola: usi didattici</a:t>
            </a:r>
          </a:p>
          <a:p>
            <a:pPr marL="342900" indent="-342900">
              <a:buAutoNum type="arabicPeriod"/>
            </a:pPr>
            <a:r>
              <a:rPr lang="it-IT" dirty="0"/>
              <a:t>L’IA a scuola: attenzioni educative</a:t>
            </a:r>
          </a:p>
        </p:txBody>
      </p:sp>
      <p:pic>
        <p:nvPicPr>
          <p:cNvPr id="3074" name="Picture 2" descr="Progetto Artificial Intelligence for School - DiSAL - Università di Bologna  - YouTube">
            <a:extLst>
              <a:ext uri="{FF2B5EF4-FFF2-40B4-BE49-F238E27FC236}">
                <a16:creationId xmlns:a16="http://schemas.microsoft.com/office/drawing/2014/main" id="{4D2DA91F-4CB6-FAB3-FAF6-7DD423777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36" y="436433"/>
            <a:ext cx="4204138" cy="236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9C75329-76E7-0FC8-5F82-58BA3650D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871" y="2920890"/>
            <a:ext cx="3722385" cy="3697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49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513309" y="5472366"/>
            <a:ext cx="5541503" cy="1162002"/>
          </a:xfrm>
          <a:prstGeom prst="rect">
            <a:avLst/>
          </a:prstGeom>
        </p:spPr>
        <p:txBody>
          <a:bodyPr spcFirstLastPara="1" vert="horz" wrap="square" lIns="121920" tIns="60960" rIns="121920" bIns="0" rtlCol="0" anchor="b" anchorCtr="0">
            <a:normAutofit fontScale="90000"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en-US" sz="4267" dirty="0"/>
              <a:t>L’IA a </a:t>
            </a:r>
            <a:r>
              <a:rPr lang="en-US" sz="4267" dirty="0" err="1"/>
              <a:t>scuola</a:t>
            </a:r>
            <a:r>
              <a:rPr lang="en-US" sz="4267" dirty="0"/>
              <a:t>: </a:t>
            </a:r>
            <a:r>
              <a:rPr lang="en-US" sz="4267" dirty="0" err="1"/>
              <a:t>l’AIED</a:t>
            </a:r>
            <a:r>
              <a:rPr lang="en-US" sz="4267" dirty="0"/>
              <a:t>, </a:t>
            </a:r>
            <a:r>
              <a:rPr lang="en-US" sz="4267" dirty="0" err="1"/>
              <a:t>significato</a:t>
            </a:r>
            <a:r>
              <a:rPr lang="en-US" sz="4267" dirty="0"/>
              <a:t> e </a:t>
            </a:r>
            <a:r>
              <a:rPr lang="en-US" sz="4267" dirty="0" err="1"/>
              <a:t>ambiti</a:t>
            </a:r>
            <a:endParaRPr lang="en-US" sz="4267" dirty="0"/>
          </a:p>
        </p:txBody>
      </p:sp>
      <p:pic>
        <p:nvPicPr>
          <p:cNvPr id="158" name="Google Shape;158;p20"/>
          <p:cNvPicPr preferRelativeResize="0"/>
          <p:nvPr/>
        </p:nvPicPr>
        <p:blipFill rotWithShape="1">
          <a:blip r:embed="rId3"/>
          <a:stretch/>
        </p:blipFill>
        <p:spPr>
          <a:xfrm>
            <a:off x="7854229" y="452563"/>
            <a:ext cx="3694200" cy="2491907"/>
          </a:xfrm>
          <a:prstGeom prst="rect">
            <a:avLst/>
          </a:prstGeom>
          <a:noFill/>
        </p:spPr>
      </p:pic>
      <p:pic>
        <p:nvPicPr>
          <p:cNvPr id="156" name="Google Shape;156;p20"/>
          <p:cNvPicPr preferRelativeResize="0"/>
          <p:nvPr/>
        </p:nvPicPr>
        <p:blipFill rotWithShape="1">
          <a:blip r:embed="rId4"/>
          <a:stretch/>
        </p:blipFill>
        <p:spPr>
          <a:xfrm>
            <a:off x="7473593" y="3518633"/>
            <a:ext cx="4074836" cy="1731804"/>
          </a:xfrm>
          <a:prstGeom prst="rect">
            <a:avLst/>
          </a:prstGeom>
          <a:noFill/>
        </p:spPr>
      </p:pic>
      <p:sp>
        <p:nvSpPr>
          <p:cNvPr id="154" name="Google Shape;154;p20"/>
          <p:cNvSpPr txBox="1"/>
          <p:nvPr/>
        </p:nvSpPr>
        <p:spPr>
          <a:xfrm>
            <a:off x="836500" y="1964300"/>
            <a:ext cx="43536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982100" y="2109900"/>
            <a:ext cx="5562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Teaching Machines: A Brief History of &quot;Teaching at Scale&quot; #t509Massive">
            <a:extLst>
              <a:ext uri="{FF2B5EF4-FFF2-40B4-BE49-F238E27FC236}">
                <a16:creationId xmlns:a16="http://schemas.microsoft.com/office/drawing/2014/main" id="{4947E13F-99B7-8A17-C988-27211654A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09" y="339725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earn Magazine: A Science for e-Learning">
            <a:extLst>
              <a:ext uri="{FF2B5EF4-FFF2-40B4-BE49-F238E27FC236}">
                <a16:creationId xmlns:a16="http://schemas.microsoft.com/office/drawing/2014/main" id="{82BCF484-301F-A8AB-5047-185F5DC73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97" y="3200146"/>
            <a:ext cx="6049400" cy="215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Quest for an “Automatic Teacher” - Education Next">
            <a:extLst>
              <a:ext uri="{FF2B5EF4-FFF2-40B4-BE49-F238E27FC236}">
                <a16:creationId xmlns:a16="http://schemas.microsoft.com/office/drawing/2014/main" id="{12E6E901-339B-6C81-23FC-3C215F9C6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593" y="523466"/>
            <a:ext cx="355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273;p17">
            <a:extLst>
              <a:ext uri="{FF2B5EF4-FFF2-40B4-BE49-F238E27FC236}">
                <a16:creationId xmlns:a16="http://schemas.microsoft.com/office/drawing/2014/main" id="{B5253748-77B9-74D5-668B-D0E75D042144}"/>
              </a:ext>
            </a:extLst>
          </p:cNvPr>
          <p:cNvSpPr txBox="1">
            <a:spLocks/>
          </p:cNvSpPr>
          <p:nvPr/>
        </p:nvSpPr>
        <p:spPr>
          <a:xfrm>
            <a:off x="735169" y="347651"/>
            <a:ext cx="10515600" cy="11334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vert="horz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L’IA a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scuola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le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applicazioni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didattiche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Segnaposto contenuto 2">
            <a:extLst>
              <a:ext uri="{FF2B5EF4-FFF2-40B4-BE49-F238E27FC236}">
                <a16:creationId xmlns:a16="http://schemas.microsoft.com/office/drawing/2014/main" id="{FF92661D-1305-4BF4-A73B-CC5CFAA7AC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000104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884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8EB5FC4-8DBD-48D2-B4B0-31B96FBD10FC}"/>
              </a:ext>
            </a:extLst>
          </p:cNvPr>
          <p:cNvSpPr txBox="1">
            <a:spLocks/>
          </p:cNvSpPr>
          <p:nvPr/>
        </p:nvSpPr>
        <p:spPr>
          <a:xfrm>
            <a:off x="630935" y="639520"/>
            <a:ext cx="5113041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 marL="0" marR="0" indent="0" algn="l" defTabSz="64803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7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162009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324018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486026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648035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810044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972053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1134062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1296071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defTabSz="91440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NLP - Natural Language Processing </a:t>
            </a:r>
          </a:p>
          <a:p>
            <a:pPr defTabSz="91440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Comprensione</a:t>
            </a:r>
            <a:r>
              <a:rPr lang="en-US" sz="2800" b="1" i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ed  </a:t>
            </a:r>
            <a:r>
              <a:rPr lang="en-US" sz="2800" b="1" i="1" kern="1200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elaborazione</a:t>
            </a:r>
            <a:r>
              <a:rPr lang="en-US" sz="2800" b="1" i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 del </a:t>
            </a:r>
            <a:r>
              <a:rPr lang="en-US" sz="2800" b="1" i="1" kern="1200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linguaggio</a:t>
            </a:r>
            <a:r>
              <a:rPr lang="en-US" sz="2800" b="1" i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2800" b="1" i="1" kern="1200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naturale</a:t>
            </a:r>
            <a:r>
              <a:rPr lang="en-US" sz="2800" b="1" i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91440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34AB15F-7598-051E-4EA2-196D84112184}"/>
              </a:ext>
            </a:extLst>
          </p:cNvPr>
          <p:cNvSpPr txBox="1"/>
          <p:nvPr/>
        </p:nvSpPr>
        <p:spPr>
          <a:xfrm>
            <a:off x="643278" y="3193574"/>
            <a:ext cx="4106933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0" i="0" dirty="0" err="1">
                <a:effectLst/>
                <a:latin typeface="+mj-lt"/>
              </a:rPr>
              <a:t>Ambito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dell’Intelligenza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</a:t>
            </a:r>
            <a:r>
              <a:rPr lang="en-US" sz="2200" b="0" i="0" dirty="0" err="1">
                <a:effectLst/>
                <a:latin typeface="+mj-lt"/>
              </a:rPr>
              <a:t>rtificiale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che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studia</a:t>
            </a:r>
            <a:r>
              <a:rPr lang="en-US" sz="2200" b="0" i="0" dirty="0">
                <a:effectLst/>
                <a:latin typeface="+mj-lt"/>
              </a:rPr>
              <a:t> come </a:t>
            </a:r>
            <a:r>
              <a:rPr lang="en-US" sz="2200" b="0" i="0" dirty="0" err="1">
                <a:effectLst/>
                <a:latin typeface="+mj-lt"/>
              </a:rPr>
              <a:t>programmare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i</a:t>
            </a:r>
            <a:r>
              <a:rPr lang="en-US" sz="2200" b="0" i="0" dirty="0">
                <a:effectLst/>
                <a:latin typeface="+mj-lt"/>
              </a:rPr>
              <a:t> computer </a:t>
            </a:r>
            <a:r>
              <a:rPr lang="en-US" sz="2200" b="0" i="0" dirty="0" err="1">
                <a:effectLst/>
                <a:latin typeface="+mj-lt"/>
              </a:rPr>
              <a:t>perché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1" i="0" dirty="0" err="1">
                <a:effectLst/>
                <a:latin typeface="+mj-lt"/>
              </a:rPr>
              <a:t>analizzino</a:t>
            </a:r>
            <a:r>
              <a:rPr lang="en-US" sz="2200" b="0" i="0" dirty="0">
                <a:effectLst/>
                <a:latin typeface="+mj-lt"/>
              </a:rPr>
              <a:t> e </a:t>
            </a:r>
            <a:r>
              <a:rPr lang="en-US" sz="2200" b="1" i="0" dirty="0" err="1">
                <a:effectLst/>
                <a:latin typeface="+mj-lt"/>
              </a:rPr>
              <a:t>comprendano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i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dati</a:t>
            </a:r>
            <a:r>
              <a:rPr lang="en-US" sz="2200" b="0" i="0" dirty="0">
                <a:effectLst/>
                <a:latin typeface="+mj-lt"/>
              </a:rPr>
              <a:t> del </a:t>
            </a:r>
            <a:r>
              <a:rPr lang="en-US" sz="2200" b="0" i="0" dirty="0" err="1">
                <a:effectLst/>
                <a:latin typeface="+mj-lt"/>
              </a:rPr>
              <a:t>linguaggio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naturale</a:t>
            </a:r>
            <a:r>
              <a:rPr lang="en-US" sz="2200" b="0" i="0" dirty="0">
                <a:effectLst/>
                <a:latin typeface="+mj-lt"/>
              </a:rPr>
              <a:t> e </a:t>
            </a:r>
            <a:r>
              <a:rPr lang="en-US" sz="2200" b="0" i="0" dirty="0" err="1">
                <a:effectLst/>
                <a:latin typeface="+mj-lt"/>
              </a:rPr>
              <a:t>siano</a:t>
            </a:r>
            <a:r>
              <a:rPr lang="en-US" sz="2200" b="0" i="0" dirty="0">
                <a:effectLst/>
                <a:latin typeface="+mj-lt"/>
              </a:rPr>
              <a:t> in </a:t>
            </a:r>
            <a:r>
              <a:rPr lang="en-US" sz="2200" b="0" i="0" dirty="0" err="1">
                <a:effectLst/>
                <a:latin typeface="+mj-lt"/>
              </a:rPr>
              <a:t>grado</a:t>
            </a:r>
            <a:r>
              <a:rPr lang="en-US" sz="2200" b="0" i="0" dirty="0">
                <a:effectLst/>
                <a:latin typeface="+mj-lt"/>
              </a:rPr>
              <a:t> di </a:t>
            </a:r>
            <a:r>
              <a:rPr lang="en-US" sz="2200" b="1" i="0" dirty="0" err="1">
                <a:effectLst/>
                <a:latin typeface="+mj-lt"/>
              </a:rPr>
              <a:t>generare</a:t>
            </a:r>
            <a:r>
              <a:rPr lang="en-US" sz="2200" b="0" i="0" dirty="0">
                <a:effectLst/>
                <a:latin typeface="+mj-lt"/>
              </a:rPr>
              <a:t> e </a:t>
            </a:r>
            <a:r>
              <a:rPr lang="en-US" sz="2200" b="1" i="0" dirty="0" err="1">
                <a:effectLst/>
                <a:latin typeface="+mj-lt"/>
              </a:rPr>
              <a:t>rielaborare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efficacemente</a:t>
            </a:r>
            <a:r>
              <a:rPr lang="en-US" sz="2200" b="0" i="0" dirty="0">
                <a:effectLst/>
                <a:latin typeface="+mj-lt"/>
              </a:rPr>
              <a:t> parole e </a:t>
            </a:r>
            <a:r>
              <a:rPr lang="en-US" sz="2200" b="0" i="0" dirty="0" err="1">
                <a:effectLst/>
                <a:latin typeface="+mj-lt"/>
              </a:rPr>
              <a:t>testi</a:t>
            </a:r>
            <a:r>
              <a:rPr lang="en-US" sz="2200" b="0" i="0" dirty="0">
                <a:effectLst/>
                <a:latin typeface="+mj-lt"/>
              </a:rPr>
              <a:t> </a:t>
            </a:r>
            <a:r>
              <a:rPr lang="en-US" sz="2200" b="0" i="0" dirty="0" err="1">
                <a:effectLst/>
                <a:latin typeface="+mj-lt"/>
              </a:rPr>
              <a:t>parlati</a:t>
            </a:r>
            <a:r>
              <a:rPr lang="en-US" sz="2200" b="0" i="0" dirty="0">
                <a:effectLst/>
                <a:latin typeface="+mj-lt"/>
              </a:rPr>
              <a:t> e </a:t>
            </a:r>
            <a:r>
              <a:rPr lang="en-US" sz="2200" b="0" i="0" dirty="0" err="1">
                <a:effectLst/>
                <a:latin typeface="+mj-lt"/>
              </a:rPr>
              <a:t>scritti</a:t>
            </a:r>
            <a:r>
              <a:rPr lang="en-US" sz="2200" b="0" i="0" dirty="0">
                <a:effectLst/>
                <a:latin typeface="+mj-lt"/>
              </a:rPr>
              <a:t> (</a:t>
            </a:r>
            <a:r>
              <a:rPr lang="en-US" sz="2200" b="0" i="0" dirty="0" err="1">
                <a:effectLst/>
                <a:latin typeface="+mj-lt"/>
              </a:rPr>
              <a:t>Treccani</a:t>
            </a:r>
            <a:r>
              <a:rPr lang="en-US" sz="2200" b="0" i="0" dirty="0">
                <a:effectLst/>
                <a:latin typeface="+mj-lt"/>
              </a:rPr>
              <a:t>, 2023)</a:t>
            </a:r>
            <a:endParaRPr lang="en-US" sz="2200" dirty="0">
              <a:latin typeface="+mj-lt"/>
            </a:endParaRPr>
          </a:p>
        </p:txBody>
      </p:sp>
      <p:pic>
        <p:nvPicPr>
          <p:cNvPr id="1026" name="Picture 2" descr="Natural Language Processing_discipline">
            <a:extLst>
              <a:ext uri="{FF2B5EF4-FFF2-40B4-BE49-F238E27FC236}">
                <a16:creationId xmlns:a16="http://schemas.microsoft.com/office/drawing/2014/main" id="{80215440-D722-7443-2384-A30E9AB35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3" r="21301"/>
          <a:stretch/>
        </p:blipFill>
        <p:spPr bwMode="auto">
          <a:xfrm>
            <a:off x="5138057" y="1154149"/>
            <a:ext cx="6653755" cy="506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48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E32358-983A-8834-0115-020D130C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42" y="47500"/>
            <a:ext cx="6504367" cy="975591"/>
          </a:xfrm>
        </p:spPr>
        <p:txBody>
          <a:bodyPr/>
          <a:lstStyle/>
          <a:p>
            <a:r>
              <a:rPr lang="it-IT" b="1" dirty="0">
                <a:solidFill>
                  <a:schemeClr val="accent5"/>
                </a:solidFill>
              </a:rPr>
              <a:t>NLP - Ambiti di applicazione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27A03DA-A264-FC8E-AD5D-264C0C658C62}"/>
              </a:ext>
            </a:extLst>
          </p:cNvPr>
          <p:cNvSpPr txBox="1"/>
          <p:nvPr/>
        </p:nvSpPr>
        <p:spPr>
          <a:xfrm>
            <a:off x="313659" y="1335217"/>
            <a:ext cx="573163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2200" b="1" dirty="0">
                <a:latin typeface="+mj-lt"/>
              </a:rPr>
              <a:t>Ricerca</a:t>
            </a:r>
            <a:r>
              <a:rPr lang="it-IT" sz="2200" dirty="0">
                <a:latin typeface="+mj-lt"/>
              </a:rPr>
              <a:t> </a:t>
            </a:r>
            <a:r>
              <a:rPr lang="it-IT" sz="2200" b="0" i="0" dirty="0">
                <a:latin typeface="+mj-lt"/>
              </a:rPr>
              <a:t>e </a:t>
            </a:r>
            <a:r>
              <a:rPr lang="it-IT" sz="2200" b="1" i="0" dirty="0">
                <a:latin typeface="+mj-lt"/>
              </a:rPr>
              <a:t>ordinamento</a:t>
            </a:r>
            <a:endParaRPr lang="it-IT" sz="2200" b="0" i="0" dirty="0">
              <a:latin typeface="+mj-lt"/>
            </a:endParaRPr>
          </a:p>
          <a:p>
            <a:pPr lvl="0"/>
            <a:r>
              <a:rPr lang="it-IT" sz="2200" b="0" i="0" dirty="0">
                <a:latin typeface="+mj-lt"/>
              </a:rPr>
              <a:t>- cercare informazioni all’interno di grandi database testuali; classificarle e ordinarle.</a:t>
            </a:r>
            <a:endParaRPr lang="it-IT" sz="3600" dirty="0">
              <a:latin typeface="+mj-lt"/>
            </a:endParaRPr>
          </a:p>
          <a:p>
            <a:pPr lvl="0"/>
            <a:r>
              <a:rPr lang="it-IT" sz="2200" b="1" i="0" dirty="0">
                <a:solidFill>
                  <a:srgbClr val="1F1F1F"/>
                </a:solidFill>
                <a:effectLst/>
                <a:latin typeface="+mj-lt"/>
              </a:rPr>
              <a:t>Traduzione automatica</a:t>
            </a:r>
          </a:p>
          <a:p>
            <a:pPr lvl="0"/>
            <a:r>
              <a:rPr lang="it-IT" sz="2200" dirty="0">
                <a:solidFill>
                  <a:srgbClr val="1F1F1F"/>
                </a:solidFill>
                <a:latin typeface="+mj-lt"/>
              </a:rPr>
              <a:t>- </a:t>
            </a:r>
            <a:r>
              <a:rPr lang="it-IT" sz="2200" b="0" i="0" dirty="0">
                <a:solidFill>
                  <a:srgbClr val="1F1F1F"/>
                </a:solidFill>
                <a:effectLst/>
                <a:latin typeface="+mj-lt"/>
              </a:rPr>
              <a:t>tradurre automaticamente il testo da una lingua all'altra.</a:t>
            </a:r>
            <a:endParaRPr lang="it-IT" sz="2800" dirty="0">
              <a:solidFill>
                <a:srgbClr val="1F1F1F"/>
              </a:solidFill>
              <a:latin typeface="+mj-lt"/>
            </a:endParaRPr>
          </a:p>
          <a:p>
            <a:pPr lvl="0"/>
            <a:r>
              <a:rPr lang="it-IT" sz="2200" b="1" i="0" dirty="0">
                <a:solidFill>
                  <a:srgbClr val="1F1F1F"/>
                </a:solidFill>
                <a:effectLst/>
                <a:latin typeface="+mj-lt"/>
              </a:rPr>
              <a:t>Sistemi conversazionali</a:t>
            </a:r>
          </a:p>
          <a:p>
            <a:r>
              <a:rPr lang="it-IT" sz="2200" b="0" i="0" dirty="0">
                <a:solidFill>
                  <a:srgbClr val="1F1F1F"/>
                </a:solidFill>
                <a:effectLst/>
                <a:latin typeface="+mj-lt"/>
              </a:rPr>
              <a:t>- creare chatbot o assistenti virtuali per interagire con i soggetti di una piattaforma</a:t>
            </a:r>
          </a:p>
          <a:p>
            <a:pPr algn="just"/>
            <a:r>
              <a:rPr lang="it-IT" sz="2200" b="1" dirty="0">
                <a:solidFill>
                  <a:srgbClr val="1F1F1F"/>
                </a:solidFill>
                <a:latin typeface="+mj-lt"/>
              </a:rPr>
              <a:t>Riconoscimento vocale</a:t>
            </a:r>
          </a:p>
          <a:p>
            <a:r>
              <a:rPr lang="it-IT" sz="2200" dirty="0">
                <a:solidFill>
                  <a:srgbClr val="1F1F1F"/>
                </a:solidFill>
                <a:latin typeface="+mj-lt"/>
              </a:rPr>
              <a:t>- consente ai sistemi informatici di identificare e interpretare parole e frasi nella lingua parlata e di convertirle in testi digitali</a:t>
            </a:r>
          </a:p>
          <a:p>
            <a:r>
              <a:rPr lang="it-IT" sz="2200" b="1" i="0" dirty="0">
                <a:solidFill>
                  <a:srgbClr val="1F1F1F"/>
                </a:solidFill>
                <a:effectLst/>
                <a:latin typeface="+mj-lt"/>
              </a:rPr>
              <a:t>Creazione di contenuti</a:t>
            </a:r>
          </a:p>
          <a:p>
            <a:r>
              <a:rPr lang="it-IT" sz="2200" dirty="0">
                <a:solidFill>
                  <a:srgbClr val="1F1F1F"/>
                </a:solidFill>
                <a:latin typeface="+mj-lt"/>
              </a:rPr>
              <a:t>- </a:t>
            </a:r>
            <a:r>
              <a:rPr lang="it-IT" sz="2200" b="0" i="0" dirty="0">
                <a:solidFill>
                  <a:srgbClr val="1F1F1F"/>
                </a:solidFill>
                <a:effectLst/>
                <a:latin typeface="+mj-lt"/>
              </a:rPr>
              <a:t>generare contenuti testuali originali</a:t>
            </a:r>
            <a:endParaRPr lang="it-IT" sz="2200" dirty="0"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CE60C84-29B6-E4CE-A9DA-C369FE9B5E28}"/>
              </a:ext>
            </a:extLst>
          </p:cNvPr>
          <p:cNvSpPr txBox="1"/>
          <p:nvPr/>
        </p:nvSpPr>
        <p:spPr>
          <a:xfrm>
            <a:off x="6533876" y="1023091"/>
            <a:ext cx="2627291" cy="163449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i="0" dirty="0">
                <a:solidFill>
                  <a:srgbClr val="1F1F1F"/>
                </a:solidFill>
                <a:effectLst/>
                <a:latin typeface="+mj-lt"/>
              </a:rPr>
              <a:t>I motori di ricerca </a:t>
            </a:r>
            <a:r>
              <a:rPr lang="it-IT" b="0" i="0" dirty="0">
                <a:solidFill>
                  <a:srgbClr val="1F1F1F"/>
                </a:solidFill>
                <a:effectLst/>
                <a:latin typeface="+mj-lt"/>
              </a:rPr>
              <a:t>utilizzano NLP per comprendere le query degli utenti e fornire risultati pertinenti.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100F632-9E49-6259-7A81-7840CDEA2F4C}"/>
              </a:ext>
            </a:extLst>
          </p:cNvPr>
          <p:cNvSpPr txBox="1"/>
          <p:nvPr/>
        </p:nvSpPr>
        <p:spPr>
          <a:xfrm>
            <a:off x="9486010" y="2756079"/>
            <a:ext cx="2655277" cy="19409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0" i="0" dirty="0">
                <a:solidFill>
                  <a:srgbClr val="1F1F1F"/>
                </a:solidFill>
                <a:effectLst/>
                <a:latin typeface="+mj-lt"/>
              </a:rPr>
              <a:t>I </a:t>
            </a:r>
            <a:r>
              <a:rPr lang="it-IT" b="1" i="0" dirty="0">
                <a:solidFill>
                  <a:srgbClr val="1F1F1F"/>
                </a:solidFill>
                <a:effectLst/>
                <a:latin typeface="+mj-lt"/>
              </a:rPr>
              <a:t>sistemi di raccomandazione </a:t>
            </a:r>
            <a:r>
              <a:rPr lang="it-IT" b="0" i="0" dirty="0">
                <a:solidFill>
                  <a:srgbClr val="1F1F1F"/>
                </a:solidFill>
                <a:effectLst/>
                <a:latin typeface="+mj-lt"/>
              </a:rPr>
              <a:t>utilizzano NPL per identificare le tendenze e raccomandare contenuti agli utenti.</a:t>
            </a:r>
            <a:endParaRPr lang="it-IT" dirty="0">
              <a:latin typeface="+mj-lt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AB4F5D0-5C4E-20D4-EAA6-C8945B64D1A2}"/>
              </a:ext>
            </a:extLst>
          </p:cNvPr>
          <p:cNvSpPr txBox="1"/>
          <p:nvPr/>
        </p:nvSpPr>
        <p:spPr>
          <a:xfrm>
            <a:off x="6533876" y="4697036"/>
            <a:ext cx="2823435" cy="19409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i="0" dirty="0">
                <a:solidFill>
                  <a:srgbClr val="1F1F1F"/>
                </a:solidFill>
                <a:effectLst/>
                <a:latin typeface="+mj-lt"/>
              </a:rPr>
              <a:t>Amazon Alexa o Google Assistant</a:t>
            </a:r>
            <a:r>
              <a:rPr lang="it-IT" b="0" i="0" dirty="0">
                <a:solidFill>
                  <a:srgbClr val="1F1F1F"/>
                </a:solidFill>
                <a:effectLst/>
                <a:latin typeface="+mj-lt"/>
              </a:rPr>
              <a:t>, utilizzano NLP, per comprendere le richieste degli utenti e rispondere in modo appropriato.</a:t>
            </a:r>
          </a:p>
        </p:txBody>
      </p:sp>
      <p:pic>
        <p:nvPicPr>
          <p:cNvPr id="2052" name="Picture 4" descr="Exploring Natural Language Processing (NLP) in Translation | Shaip">
            <a:extLst>
              <a:ext uri="{FF2B5EF4-FFF2-40B4-BE49-F238E27FC236}">
                <a16:creationId xmlns:a16="http://schemas.microsoft.com/office/drawing/2014/main" id="{36A35CD8-5A06-2288-AEBB-BB75EE539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010" y="1023091"/>
            <a:ext cx="2533920" cy="152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sing an AI Chatbot: Programmed for Success">
            <a:extLst>
              <a:ext uri="{FF2B5EF4-FFF2-40B4-BE49-F238E27FC236}">
                <a16:creationId xmlns:a16="http://schemas.microsoft.com/office/drawing/2014/main" id="{5F028147-01F7-42E4-0CE3-B6134D44E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010" y="4998688"/>
            <a:ext cx="2560658" cy="174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iconoscimento vocale, storia e prospettive - FASTWEBPLUS">
            <a:extLst>
              <a:ext uri="{FF2B5EF4-FFF2-40B4-BE49-F238E27FC236}">
                <a16:creationId xmlns:a16="http://schemas.microsoft.com/office/drawing/2014/main" id="{082F8459-B90C-6708-5292-641A2A8F0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57" y="3070758"/>
            <a:ext cx="2331728" cy="131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47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D55686E-A733-DD82-1966-C43825B46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it-IT" sz="5000" b="1" dirty="0">
                <a:solidFill>
                  <a:schemeClr val="accent1"/>
                </a:solidFill>
              </a:rPr>
              <a:t>Computer Vision o Visione Artificiale</a:t>
            </a:r>
          </a:p>
        </p:txBody>
      </p:sp>
      <p:sp>
        <p:nvSpPr>
          <p:cNvPr id="308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06F68B-8A45-6EB1-BE52-30F24B852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" y="2851158"/>
            <a:ext cx="4818888" cy="3547872"/>
          </a:xfrm>
        </p:spPr>
        <p:txBody>
          <a:bodyPr anchor="t">
            <a:normAutofit/>
          </a:bodyPr>
          <a:lstStyle/>
          <a:p>
            <a:pPr marL="0" indent="0" algn="r">
              <a:buNone/>
            </a:pPr>
            <a: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Computer Vision </a:t>
            </a:r>
            <a: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è oggi un campo dell’Intelligenza 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rtificiale che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addestra i computer a </a:t>
            </a:r>
            <a:r>
              <a:rPr lang="it-IT" sz="2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vedere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interpretare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comprendere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it-IT" sz="2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analizzare</a:t>
            </a: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dati visivi; </a:t>
            </a:r>
          </a:p>
          <a:p>
            <a:pPr marL="0" indent="0" algn="r">
              <a:buNone/>
            </a:pPr>
            <a:r>
              <a:rPr lang="it-IT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Computer Vision permette di </a:t>
            </a:r>
            <a: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realizzare sistemi e macchine </a:t>
            </a:r>
            <a:b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capaci a loro volta di </a:t>
            </a:r>
            <a:r>
              <a:rPr lang="it-IT" sz="2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ricostruire </a:t>
            </a:r>
            <a:br>
              <a:rPr lang="it-IT" sz="2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il mondo attraverso immagini. </a:t>
            </a:r>
          </a:p>
          <a:p>
            <a:pPr marL="0" indent="0" algn="r">
              <a:buNone/>
            </a:pPr>
            <a:r>
              <a:rPr lang="it-IT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(Cucchiara et al., 2016; </a:t>
            </a:r>
            <a:br>
              <a:rPr lang="it-IT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Cucchiara, et al. 2018)</a:t>
            </a:r>
            <a:endParaRPr lang="it-IT" sz="2200" dirty="0">
              <a:latin typeface="+mj-lt"/>
            </a:endParaRPr>
          </a:p>
        </p:txBody>
      </p:sp>
      <p:pic>
        <p:nvPicPr>
          <p:cNvPr id="3074" name="Picture 2" descr="Artificial Intelligence using Machine Learning &amp; Computer Vision — Cucumber">
            <a:extLst>
              <a:ext uri="{FF2B5EF4-FFF2-40B4-BE49-F238E27FC236}">
                <a16:creationId xmlns:a16="http://schemas.microsoft.com/office/drawing/2014/main" id="{BDD208DB-3BD7-4370-B3D8-CEEC4E26D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6856" y="1004953"/>
            <a:ext cx="5458968" cy="513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018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F14AA-8BC2-AE02-CF4E-F060D2F5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08" y="210431"/>
            <a:ext cx="6451242" cy="690942"/>
          </a:xfrm>
        </p:spPr>
        <p:txBody>
          <a:bodyPr>
            <a:normAutofit fontScale="90000"/>
          </a:bodyPr>
          <a:lstStyle/>
          <a:p>
            <a:r>
              <a:rPr lang="it-IT" sz="4400" b="1" dirty="0">
                <a:solidFill>
                  <a:schemeClr val="accent1"/>
                </a:solidFill>
              </a:rPr>
              <a:t>Computer vision: </a:t>
            </a:r>
            <a:br>
              <a:rPr lang="it-IT" sz="4400" b="1" dirty="0">
                <a:solidFill>
                  <a:schemeClr val="accent1"/>
                </a:solidFill>
              </a:rPr>
            </a:br>
            <a:r>
              <a:rPr lang="it-IT" sz="4400" b="1" dirty="0">
                <a:solidFill>
                  <a:schemeClr val="accent1"/>
                </a:solidFill>
              </a:rPr>
              <a:t>ambiti di applicazione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40C64AD-12A4-4994-ACE7-15EB0415ECA3}"/>
              </a:ext>
            </a:extLst>
          </p:cNvPr>
          <p:cNvSpPr txBox="1"/>
          <p:nvPr/>
        </p:nvSpPr>
        <p:spPr>
          <a:xfrm>
            <a:off x="343437" y="1498172"/>
            <a:ext cx="545634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+mj-lt"/>
              </a:rPr>
              <a:t>Identificazione</a:t>
            </a:r>
          </a:p>
          <a:p>
            <a:r>
              <a:rPr lang="it-IT" sz="2200" dirty="0">
                <a:latin typeface="+mj-lt"/>
              </a:rPr>
              <a:t>Riconoscimento di uno specifico oggetto o elemento all’interno di un’immagine</a:t>
            </a:r>
          </a:p>
          <a:p>
            <a:r>
              <a:rPr lang="it-IT" sz="2200" b="1" dirty="0">
                <a:latin typeface="+mj-lt"/>
              </a:rPr>
              <a:t>Segmentazione</a:t>
            </a:r>
          </a:p>
          <a:p>
            <a:r>
              <a:rPr lang="it-IT" sz="2200" dirty="0">
                <a:latin typeface="+mj-lt"/>
              </a:rPr>
              <a:t>Analisi del contenuto visivo e suddivisione di un’immagine in sezioni</a:t>
            </a:r>
          </a:p>
          <a:p>
            <a:r>
              <a:rPr lang="it-IT" sz="2200" b="1" dirty="0">
                <a:latin typeface="+mj-lt"/>
              </a:rPr>
              <a:t>Riconoscimento facciale</a:t>
            </a:r>
          </a:p>
          <a:p>
            <a:r>
              <a:rPr lang="it-IT" sz="2200" dirty="0">
                <a:latin typeface="+mj-lt"/>
              </a:rPr>
              <a:t>Identificazione dei soggetti all’interno di un’immagine o video tramite l’analisi del volto</a:t>
            </a:r>
          </a:p>
          <a:p>
            <a:pPr algn="l"/>
            <a:r>
              <a:rPr lang="it-IT" sz="2200" b="1" dirty="0">
                <a:latin typeface="+mj-lt"/>
              </a:rPr>
              <a:t>Rilevamento delle relazioni visive</a:t>
            </a:r>
          </a:p>
          <a:p>
            <a:pPr algn="l"/>
            <a:r>
              <a:rPr lang="it-IT" sz="2200" dirty="0">
                <a:latin typeface="+mj-lt"/>
              </a:rPr>
              <a:t>Individuazione delle relazioni tra gli elementi di un’immagine o di un video</a:t>
            </a:r>
          </a:p>
          <a:p>
            <a:pPr algn="l"/>
            <a:r>
              <a:rPr lang="it-IT" sz="2200" b="1" dirty="0">
                <a:latin typeface="+mj-lt"/>
              </a:rPr>
              <a:t>Riconoscimento delle emozioni</a:t>
            </a:r>
          </a:p>
          <a:p>
            <a:pPr algn="l"/>
            <a:r>
              <a:rPr lang="it-IT" sz="2200" dirty="0">
                <a:latin typeface="+mj-lt"/>
              </a:rPr>
              <a:t>Sentiment </a:t>
            </a:r>
            <a:r>
              <a:rPr lang="it-IT" sz="2200" dirty="0" err="1">
                <a:latin typeface="+mj-lt"/>
              </a:rPr>
              <a:t>analysis</a:t>
            </a:r>
            <a:r>
              <a:rPr lang="it-IT" sz="2200" dirty="0">
                <a:latin typeface="+mj-lt"/>
              </a:rPr>
              <a:t> all’interno di un’immagine</a:t>
            </a:r>
          </a:p>
          <a:p>
            <a:endParaRPr lang="it-IT" dirty="0"/>
          </a:p>
        </p:txBody>
      </p:sp>
      <p:pic>
        <p:nvPicPr>
          <p:cNvPr id="4098" name="Picture 2" descr="La Computer Vision messa in pratica: 8 applicazioni, tante opportunità -  Aivolution">
            <a:extLst>
              <a:ext uri="{FF2B5EF4-FFF2-40B4-BE49-F238E27FC236}">
                <a16:creationId xmlns:a16="http://schemas.microsoft.com/office/drawing/2014/main" id="{FE6F9308-94CD-ABCD-4317-CDAD24BF0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666" y="527198"/>
            <a:ext cx="2738907" cy="182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1115D85-0A1A-838B-94D8-362902107282}"/>
              </a:ext>
            </a:extLst>
          </p:cNvPr>
          <p:cNvSpPr txBox="1"/>
          <p:nvPr/>
        </p:nvSpPr>
        <p:spPr>
          <a:xfrm>
            <a:off x="9311423" y="629397"/>
            <a:ext cx="2640169" cy="146423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141414"/>
                </a:solidFill>
                <a:latin typeface="+mj-lt"/>
              </a:rPr>
              <a:t>App basate su algoritmi di Computer Vision che generano automaticamente la descrizione di un’immagine</a:t>
            </a:r>
          </a:p>
        </p:txBody>
      </p:sp>
      <p:pic>
        <p:nvPicPr>
          <p:cNvPr id="4102" name="Picture 6" descr="La donna esegue la scansione del viso utilizzando il sistema di  riconoscimento facciale sul cellulare per l'identificazione biometrica.  futura tecnologia hi-tech e face id | Foto Premium">
            <a:extLst>
              <a:ext uri="{FF2B5EF4-FFF2-40B4-BE49-F238E27FC236}">
                <a16:creationId xmlns:a16="http://schemas.microsoft.com/office/drawing/2014/main" id="{50969C61-DC9B-B026-CC2E-6FA6B4282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786" y="2481985"/>
            <a:ext cx="2640169" cy="175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ECF1CBB-F82D-9C98-740A-18450D20C757}"/>
              </a:ext>
            </a:extLst>
          </p:cNvPr>
          <p:cNvSpPr txBox="1"/>
          <p:nvPr/>
        </p:nvSpPr>
        <p:spPr>
          <a:xfrm>
            <a:off x="6302059" y="2512294"/>
            <a:ext cx="2610119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141414"/>
                </a:solidFill>
                <a:latin typeface="+mj-lt"/>
              </a:rPr>
              <a:t>Sistemi di Computer Vision che attivano la funzione di sblocco di uno smartphone attraverso il riconoscimento del volto del proprietario</a:t>
            </a:r>
          </a:p>
        </p:txBody>
      </p:sp>
      <p:pic>
        <p:nvPicPr>
          <p:cNvPr id="4106" name="Picture 10" descr="Developing New Tools for Educational Researchers | UIUC">
            <a:extLst>
              <a:ext uri="{FF2B5EF4-FFF2-40B4-BE49-F238E27FC236}">
                <a16:creationId xmlns:a16="http://schemas.microsoft.com/office/drawing/2014/main" id="{10FC57F5-01DD-1EC0-3632-A06043852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666" y="4407206"/>
            <a:ext cx="2863538" cy="185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C4B442-4613-02F9-3BDA-97246611DE21}"/>
              </a:ext>
            </a:extLst>
          </p:cNvPr>
          <p:cNvSpPr txBox="1"/>
          <p:nvPr/>
        </p:nvSpPr>
        <p:spPr>
          <a:xfrm>
            <a:off x="9337181" y="4528267"/>
            <a:ext cx="2537140" cy="173664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141414"/>
                </a:solidFill>
                <a:latin typeface="+mj-lt"/>
              </a:rPr>
              <a:t>Sistemi di Computer Vision in aula utilizzati per analizzare la postura del corpo, il movimento degli occhi e il comportamento di studentesse e studenti.</a:t>
            </a: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9FE78C1C-76E1-A171-47DD-0A3E6AC6EDA7}"/>
              </a:ext>
            </a:extLst>
          </p:cNvPr>
          <p:cNvSpPr/>
          <p:nvPr/>
        </p:nvSpPr>
        <p:spPr>
          <a:xfrm>
            <a:off x="8296270" y="3904550"/>
            <a:ext cx="1335110" cy="623717"/>
          </a:xfrm>
          <a:custGeom>
            <a:avLst/>
            <a:gdLst>
              <a:gd name="connsiteX0" fmla="*/ 0 w 3773509"/>
              <a:gd name="connsiteY0" fmla="*/ 312118 h 544872"/>
              <a:gd name="connsiteX1" fmla="*/ 360608 w 3773509"/>
              <a:gd name="connsiteY1" fmla="*/ 543937 h 544872"/>
              <a:gd name="connsiteX2" fmla="*/ 1107583 w 3773509"/>
              <a:gd name="connsiteY2" fmla="*/ 234844 h 544872"/>
              <a:gd name="connsiteX3" fmla="*/ 1622738 w 3773509"/>
              <a:gd name="connsiteY3" fmla="*/ 118935 h 544872"/>
              <a:gd name="connsiteX4" fmla="*/ 2034862 w 3773509"/>
              <a:gd name="connsiteY4" fmla="*/ 350754 h 544872"/>
              <a:gd name="connsiteX5" fmla="*/ 2459864 w 3773509"/>
              <a:gd name="connsiteY5" fmla="*/ 324996 h 544872"/>
              <a:gd name="connsiteX6" fmla="*/ 3245476 w 3773509"/>
              <a:gd name="connsiteY6" fmla="*/ 15904 h 544872"/>
              <a:gd name="connsiteX7" fmla="*/ 3773509 w 3773509"/>
              <a:gd name="connsiteY7" fmla="*/ 41661 h 544872"/>
              <a:gd name="connsiteX8" fmla="*/ 3773509 w 3773509"/>
              <a:gd name="connsiteY8" fmla="*/ 41661 h 544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73509" h="544872">
                <a:moveTo>
                  <a:pt x="0" y="312118"/>
                </a:moveTo>
                <a:cubicBezTo>
                  <a:pt x="88005" y="434467"/>
                  <a:pt x="176011" y="556816"/>
                  <a:pt x="360608" y="543937"/>
                </a:cubicBezTo>
                <a:cubicBezTo>
                  <a:pt x="545205" y="531058"/>
                  <a:pt x="897228" y="305678"/>
                  <a:pt x="1107583" y="234844"/>
                </a:cubicBezTo>
                <a:cubicBezTo>
                  <a:pt x="1317938" y="164010"/>
                  <a:pt x="1468191" y="99617"/>
                  <a:pt x="1622738" y="118935"/>
                </a:cubicBezTo>
                <a:cubicBezTo>
                  <a:pt x="1777285" y="138253"/>
                  <a:pt x="1895341" y="316411"/>
                  <a:pt x="2034862" y="350754"/>
                </a:cubicBezTo>
                <a:cubicBezTo>
                  <a:pt x="2174383" y="385097"/>
                  <a:pt x="2258095" y="380804"/>
                  <a:pt x="2459864" y="324996"/>
                </a:cubicBezTo>
                <a:cubicBezTo>
                  <a:pt x="2661633" y="269188"/>
                  <a:pt x="3026535" y="63126"/>
                  <a:pt x="3245476" y="15904"/>
                </a:cubicBezTo>
                <a:cubicBezTo>
                  <a:pt x="3464417" y="-31319"/>
                  <a:pt x="3773509" y="41661"/>
                  <a:pt x="3773509" y="41661"/>
                </a:cubicBezTo>
                <a:lnTo>
                  <a:pt x="3773509" y="41661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8797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me connettersi a Chat GPT anche dopo il blocco">
            <a:extLst>
              <a:ext uri="{FF2B5EF4-FFF2-40B4-BE49-F238E27FC236}">
                <a16:creationId xmlns:a16="http://schemas.microsoft.com/office/drawing/2014/main" id="{42F0C52B-B246-9B7A-6C47-6D1570043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8695" y="643470"/>
            <a:ext cx="418540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 Italia arriva Bard, l'intelligenza artificiale di Google che sfida  ChatGpt">
            <a:extLst>
              <a:ext uri="{FF2B5EF4-FFF2-40B4-BE49-F238E27FC236}">
                <a16:creationId xmlns:a16="http://schemas.microsoft.com/office/drawing/2014/main" id="{0F94F0BB-7ED8-9651-37E6-269123EAC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057" y="643470"/>
            <a:ext cx="4541459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w to Use Midjourney AI Art Generator - Easy With AI">
            <a:extLst>
              <a:ext uri="{FF2B5EF4-FFF2-40B4-BE49-F238E27FC236}">
                <a16:creationId xmlns:a16="http://schemas.microsoft.com/office/drawing/2014/main" id="{BBA87A19-00D4-B444-9139-87FAA1439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8527" y="3671318"/>
            <a:ext cx="3825748" cy="254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ALL-E 2 : AI Image Generator - App su Google Play">
            <a:extLst>
              <a:ext uri="{FF2B5EF4-FFF2-40B4-BE49-F238E27FC236}">
                <a16:creationId xmlns:a16="http://schemas.microsoft.com/office/drawing/2014/main" id="{4A1DB283-A556-E3DA-5F52-4F32E138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8052" y="3671316"/>
            <a:ext cx="2553469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69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reare midjourney con version5dot1 e faceswap">
            <a:extLst>
              <a:ext uri="{FF2B5EF4-FFF2-40B4-BE49-F238E27FC236}">
                <a16:creationId xmlns:a16="http://schemas.microsoft.com/office/drawing/2014/main" id="{827FBEBE-4E26-0601-68B5-52390695C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" r="235"/>
          <a:stretch/>
        </p:blipFill>
        <p:spPr bwMode="auto">
          <a:xfrm>
            <a:off x="27" y="13"/>
            <a:ext cx="12191973" cy="685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452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idjourney chiude l'accesso alla versione gratuita. A causa dell'arresto di  Trump e di Papa Francesco che indossa un piumino Balenciaga? | gagadget.com">
            <a:extLst>
              <a:ext uri="{FF2B5EF4-FFF2-40B4-BE49-F238E27FC236}">
                <a16:creationId xmlns:a16="http://schemas.microsoft.com/office/drawing/2014/main" id="{20B596E9-7851-4EB3-E8CE-D125CAFB9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8582"/>
          <a:stretch/>
        </p:blipFill>
        <p:spPr bwMode="auto">
          <a:xfrm>
            <a:off x="2269236" y="1247835"/>
            <a:ext cx="7653528" cy="364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29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Künstliche Intelligenz inszeniert Trumps Verhaftung">
            <a:extLst>
              <a:ext uri="{FF2B5EF4-FFF2-40B4-BE49-F238E27FC236}">
                <a16:creationId xmlns:a16="http://schemas.microsoft.com/office/drawing/2014/main" id="{170E44F4-CF29-E194-301B-87577D502A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7" r="21978" b="1"/>
          <a:stretch/>
        </p:blipFill>
        <p:spPr bwMode="auto">
          <a:xfrm>
            <a:off x="699952" y="706721"/>
            <a:ext cx="5396049" cy="4773523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ilder aus der KI: Wenn die Wirklichkeit verschwindet - SZ.de">
            <a:extLst>
              <a:ext uri="{FF2B5EF4-FFF2-40B4-BE49-F238E27FC236}">
                <a16:creationId xmlns:a16="http://schemas.microsoft.com/office/drawing/2014/main" id="{55005E0A-F409-42DD-6F51-C4749A1EDA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139"/>
          <a:stretch/>
        </p:blipFill>
        <p:spPr bwMode="auto">
          <a:xfrm>
            <a:off x="6804838" y="1965640"/>
            <a:ext cx="4199956" cy="4026048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908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rmAutofit fontScale="77500" lnSpcReduction="20000"/>
          </a:bodyPr>
          <a:lstStyle/>
          <a:p>
            <a:fld id="{00000000-1234-1234-1234-123412341234}" type="slidenum">
              <a:rPr lang="en-US"/>
              <a:pPr/>
              <a:t>13</a:t>
            </a:fld>
            <a:endParaRPr/>
          </a:p>
        </p:txBody>
      </p:sp>
      <p:sp>
        <p:nvSpPr>
          <p:cNvPr id="273" name="Google Shape;273;p17"/>
          <p:cNvSpPr txBox="1">
            <a:spLocks noGrp="1"/>
          </p:cNvSpPr>
          <p:nvPr>
            <p:ph type="title" idx="4294967295"/>
          </p:nvPr>
        </p:nvSpPr>
        <p:spPr>
          <a:xfrm>
            <a:off x="1229784" y="603251"/>
            <a:ext cx="10962216" cy="10223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n-US" dirty="0"/>
              <a:t>L’IA a </a:t>
            </a:r>
            <a:r>
              <a:rPr lang="en-US" dirty="0" err="1"/>
              <a:t>scuola</a:t>
            </a:r>
            <a:r>
              <a:rPr lang="en-US" dirty="0"/>
              <a:t>: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usi</a:t>
            </a:r>
            <a:r>
              <a:rPr lang="en-US" dirty="0"/>
              <a:t> </a:t>
            </a:r>
            <a:r>
              <a:rPr lang="en-US" dirty="0" err="1"/>
              <a:t>didattici</a:t>
            </a:r>
            <a:endParaRPr dirty="0"/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A52B4FB8-2373-5900-1A1F-F65BC1DB0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88810"/>
              </p:ext>
            </p:extLst>
          </p:nvPr>
        </p:nvGraphicFramePr>
        <p:xfrm>
          <a:off x="1041874" y="2658233"/>
          <a:ext cx="10108252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499">
                  <a:extLst>
                    <a:ext uri="{9D8B030D-6E8A-4147-A177-3AD203B41FA5}">
                      <a16:colId xmlns:a16="http://schemas.microsoft.com/office/drawing/2014/main" val="126237973"/>
                    </a:ext>
                  </a:extLst>
                </a:gridCol>
                <a:gridCol w="5583753">
                  <a:extLst>
                    <a:ext uri="{9D8B030D-6E8A-4147-A177-3AD203B41FA5}">
                      <a16:colId xmlns:a16="http://schemas.microsoft.com/office/drawing/2014/main" val="297718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Applicazioni basate sull’IA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Tecniche di supporto collegate all’IA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4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1. Valutazione di istituto e degli apprendimenti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Analitici, apprendimento adattivo, apprendimento personalizzato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21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2. Valutazione e feedback delle produzioni aperte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Riconoscimento di immagini, sistemi predittivi, computer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1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3. Insegnamento personalizzato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Data mining, analitici, sistemi di insegnamento intelligenti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6053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r>
                        <a:rPr lang="it-IT" sz="1500" dirty="0"/>
                        <a:t>4. Smart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Riconoscimento facciale, Virtual Lab, AV, VR, tecnologie </a:t>
                      </a:r>
                      <a:r>
                        <a:rPr lang="it-IT" sz="1500" dirty="0" err="1"/>
                        <a:t>aptiche</a:t>
                      </a:r>
                      <a:r>
                        <a:rPr lang="it-IT" sz="1500" dirty="0"/>
                        <a:t>, Applicazioni di IA generativa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5. Didattica a distanza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Assistenti virtuali, Analisi in tempo reale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4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500" dirty="0"/>
                        <a:t>6. Produzione creativa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500" dirty="0"/>
                        <a:t>Robot, IA generativa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32663"/>
                  </a:ext>
                </a:extLst>
              </a:tr>
            </a:tbl>
          </a:graphicData>
        </a:graphic>
      </p:graphicFrame>
      <p:sp>
        <p:nvSpPr>
          <p:cNvPr id="3" name="Ovale 2">
            <a:extLst>
              <a:ext uri="{FF2B5EF4-FFF2-40B4-BE49-F238E27FC236}">
                <a16:creationId xmlns:a16="http://schemas.microsoft.com/office/drawing/2014/main" id="{19C72C16-6EFA-E075-1F3D-9DAE25D99165}"/>
              </a:ext>
            </a:extLst>
          </p:cNvPr>
          <p:cNvSpPr/>
          <p:nvPr/>
        </p:nvSpPr>
        <p:spPr>
          <a:xfrm>
            <a:off x="670400" y="2623035"/>
            <a:ext cx="4468461" cy="1553623"/>
          </a:xfrm>
          <a:prstGeom prst="ellipse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492AF2BF-9B36-A49E-0346-5B685CB507CC}"/>
              </a:ext>
            </a:extLst>
          </p:cNvPr>
          <p:cNvSpPr/>
          <p:nvPr/>
        </p:nvSpPr>
        <p:spPr>
          <a:xfrm>
            <a:off x="670400" y="5108028"/>
            <a:ext cx="4087339" cy="647771"/>
          </a:xfrm>
          <a:prstGeom prst="ellipse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omputer, uomo, vestiti, persona&#10;&#10;Descrizione generata automaticamente">
            <a:extLst>
              <a:ext uri="{FF2B5EF4-FFF2-40B4-BE49-F238E27FC236}">
                <a16:creationId xmlns:a16="http://schemas.microsoft.com/office/drawing/2014/main" id="{EFE1F19A-DDAB-5042-1DB6-8A264DEBB8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r="18371" b="-3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BF7EC7-8B7F-A414-3584-6F15356D988D}"/>
              </a:ext>
            </a:extLst>
          </p:cNvPr>
          <p:cNvSpPr txBox="1"/>
          <p:nvPr/>
        </p:nvSpPr>
        <p:spPr>
          <a:xfrm>
            <a:off x="6613177" y="2334067"/>
            <a:ext cx="5334000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Percorsi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apprendimento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adattivo</a:t>
            </a:r>
            <a:endParaRPr lang="en-US" sz="2400" b="1" dirty="0">
              <a:solidFill>
                <a:schemeClr val="tx1">
                  <a:alpha val="7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Contenuti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personalizzati</a:t>
            </a:r>
            <a:endParaRPr lang="en-US" sz="2400" b="1" dirty="0">
              <a:solidFill>
                <a:schemeClr val="tx1">
                  <a:alpha val="7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Feedback in tempo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reale</a:t>
            </a:r>
            <a:endParaRPr lang="en-US" sz="2400" b="1" dirty="0">
              <a:solidFill>
                <a:schemeClr val="tx1">
                  <a:alpha val="7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Adattamento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delle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preferenze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apprendimento</a:t>
            </a:r>
            <a:endParaRPr lang="en-US" sz="2400" b="1" dirty="0">
              <a:solidFill>
                <a:schemeClr val="tx1">
                  <a:alpha val="7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Assistenza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nella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gestione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del tempo</a:t>
            </a:r>
          </a:p>
          <a:p>
            <a:pPr marL="342900"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Analisi</a:t>
            </a:r>
            <a:r>
              <a:rPr lang="en-US" sz="2400" b="1" dirty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predittiva</a:t>
            </a:r>
            <a:endParaRPr lang="en-US" sz="2400" b="1" dirty="0">
              <a:solidFill>
                <a:schemeClr val="tx1">
                  <a:alpha val="7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2" name="Google Shape;273;p17">
            <a:extLst>
              <a:ext uri="{FF2B5EF4-FFF2-40B4-BE49-F238E27FC236}">
                <a16:creationId xmlns:a16="http://schemas.microsoft.com/office/drawing/2014/main" id="{8E91D609-1583-6814-8956-CFCA219B96D9}"/>
              </a:ext>
            </a:extLst>
          </p:cNvPr>
          <p:cNvSpPr txBox="1">
            <a:spLocks/>
          </p:cNvSpPr>
          <p:nvPr/>
        </p:nvSpPr>
        <p:spPr bwMode="auto">
          <a:xfrm>
            <a:off x="6464312" y="544729"/>
            <a:ext cx="563173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Come </a:t>
            </a:r>
            <a:r>
              <a:rPr lang="en-US" sz="3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personalizzare</a:t>
            </a:r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3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l’apprendimento</a:t>
            </a:r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con </a:t>
            </a:r>
            <a:r>
              <a:rPr lang="en-US" sz="3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l’IA</a:t>
            </a:r>
            <a:endParaRPr lang="en-US" sz="3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Immagine 7" descr="Immagine che contiene testo, Carattere, logo, cerchio&#10;&#10;Descrizione generata automaticamente">
            <a:extLst>
              <a:ext uri="{FF2B5EF4-FFF2-40B4-BE49-F238E27FC236}">
                <a16:creationId xmlns:a16="http://schemas.microsoft.com/office/drawing/2014/main" id="{C30B3C4D-8507-C27F-244B-77CC703CBA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0"/>
          <a:stretch/>
        </p:blipFill>
        <p:spPr>
          <a:xfrm>
            <a:off x="9980397" y="5454568"/>
            <a:ext cx="2603487" cy="1379001"/>
          </a:xfrm>
          <a:prstGeom prst="rect">
            <a:avLst/>
          </a:prstGeom>
          <a:ln>
            <a:noFill/>
          </a:ln>
        </p:spPr>
      </p:pic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7D047C3-1A35-3514-2A29-30AA519630F9}"/>
              </a:ext>
            </a:extLst>
          </p:cNvPr>
          <p:cNvCxnSpPr>
            <a:cxnSpLocks/>
          </p:cNvCxnSpPr>
          <p:nvPr/>
        </p:nvCxnSpPr>
        <p:spPr>
          <a:xfrm>
            <a:off x="6604591" y="2511857"/>
            <a:ext cx="0" cy="312956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3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1" name="Rectangle 30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6" name="Google Shape;296;p20"/>
          <p:cNvPicPr preferRelativeResize="0"/>
          <p:nvPr/>
        </p:nvPicPr>
        <p:blipFill rotWithShape="1">
          <a:blip r:embed="rId3"/>
          <a:stretch/>
        </p:blipFill>
        <p:spPr>
          <a:xfrm>
            <a:off x="642938" y="762000"/>
            <a:ext cx="4367213" cy="4216400"/>
          </a:xfrm>
          <a:prstGeom prst="rect">
            <a:avLst/>
          </a:prstGeom>
        </p:spPr>
      </p:pic>
      <p:pic>
        <p:nvPicPr>
          <p:cNvPr id="295" name="Google Shape;295;p20"/>
          <p:cNvPicPr preferRelativeResize="0"/>
          <p:nvPr/>
        </p:nvPicPr>
        <p:blipFill rotWithShape="1">
          <a:blip r:embed="rId4"/>
          <a:stretch/>
        </p:blipFill>
        <p:spPr>
          <a:xfrm>
            <a:off x="5084763" y="762000"/>
            <a:ext cx="6462713" cy="4216400"/>
          </a:xfrm>
          <a:prstGeom prst="rect">
            <a:avLst/>
          </a:prstGeom>
        </p:spPr>
      </p:pic>
      <p:sp>
        <p:nvSpPr>
          <p:cNvPr id="293" name="Google Shape;293;p20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-US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294" name="Google Shape;294;p20"/>
          <p:cNvSpPr txBox="1">
            <a:spLocks noGrp="1"/>
          </p:cNvSpPr>
          <p:nvPr>
            <p:ph type="title" idx="4294967295"/>
          </p:nvPr>
        </p:nvSpPr>
        <p:spPr>
          <a:xfrm>
            <a:off x="838200" y="5358141"/>
            <a:ext cx="10515600" cy="94266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buClr>
                <a:schemeClr val="dk1"/>
              </a:buClr>
              <a:buSzPct val="111111"/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Gli usi didattici: la valutazione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9ED392A9-73FA-40E5-83F0-38F979B3D550}"/>
              </a:ext>
            </a:extLst>
          </p:cNvPr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L="0" marR="0" indent="0" algn="l" defTabSz="64803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7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162009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324018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486026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648035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810044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972053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1134062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1296071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defTabSz="914400" hangingPunct="1">
              <a:lnSpc>
                <a:spcPct val="90000"/>
              </a:lnSpc>
              <a:spcBef>
                <a:spcPct val="0"/>
              </a:spcBef>
              <a:spcAft>
                <a:spcPts val="451"/>
              </a:spcAft>
            </a:pPr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Dimensione creativa:</a:t>
            </a:r>
          </a:p>
          <a:p>
            <a:pPr defTabSz="914400" hangingPunct="1">
              <a:lnSpc>
                <a:spcPct val="90000"/>
              </a:lnSpc>
              <a:spcBef>
                <a:spcPct val="0"/>
              </a:spcBef>
              <a:spcAft>
                <a:spcPts val="451"/>
              </a:spcAft>
            </a:pPr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 umano e artificiale</a:t>
            </a:r>
          </a:p>
        </p:txBody>
      </p:sp>
      <p:graphicFrame>
        <p:nvGraphicFramePr>
          <p:cNvPr id="17" name="TextBox 5">
            <a:extLst>
              <a:ext uri="{FF2B5EF4-FFF2-40B4-BE49-F238E27FC236}">
                <a16:creationId xmlns:a16="http://schemas.microsoft.com/office/drawing/2014/main" id="{9162CF07-34A1-5B0D-4F82-1704FE3A9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93557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9999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5" descr="A picture containing ground, floor&#10;&#10;Description automatically generated">
            <a:extLst>
              <a:ext uri="{FF2B5EF4-FFF2-40B4-BE49-F238E27FC236}">
                <a16:creationId xmlns:a16="http://schemas.microsoft.com/office/drawing/2014/main" id="{876500D7-177B-4A56-873E-18E7563638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11"/>
          <a:stretch/>
        </p:blipFill>
        <p:spPr>
          <a:xfrm>
            <a:off x="1142466" y="643467"/>
            <a:ext cx="9907069" cy="5571066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9111597-18D9-4399-AB2A-D2CFDF917E19}"/>
              </a:ext>
            </a:extLst>
          </p:cNvPr>
          <p:cNvSpPr txBox="1">
            <a:spLocks/>
          </p:cNvSpPr>
          <p:nvPr/>
        </p:nvSpPr>
        <p:spPr bwMode="auto">
          <a:xfrm>
            <a:off x="1142465" y="952242"/>
            <a:ext cx="5340875" cy="4981387"/>
          </a:xfrm>
          <a:prstGeom prst="rect">
            <a:avLst/>
          </a:prstGeom>
        </p:spPr>
        <p:txBody>
          <a:bodyPr vert="horz" lIns="68580" tIns="34291" rIns="68580" bIns="34291" rtlCol="0" anchor="t">
            <a:normAutofit fontScale="97500"/>
          </a:bodyPr>
          <a:lstStyle>
            <a:defPPr marL="0" marR="0" indent="0" algn="l" defTabSz="64803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7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162009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324018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486026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648035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810044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972053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1134062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1296071" algn="l" defTabSz="32401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defTabSz="382341">
              <a:spcAft>
                <a:spcPts val="600"/>
              </a:spcAft>
            </a:pPr>
            <a:b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</a:b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Artista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e robot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collaborano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nella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b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</a:b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co-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creazione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di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un'opera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pittorica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b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</a:b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j-ea"/>
              <a:cs typeface="Calibri Light"/>
              <a:sym typeface="Helvetica"/>
            </a:endParaRPr>
          </a:p>
          <a:p>
            <a:pPr defTabSz="382341">
              <a:spcAft>
                <a:spcPts val="600"/>
              </a:spcAft>
            </a:pP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L'artista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,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Sougwen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Chung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, 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raccoglie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una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grande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quantità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di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propri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disegni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che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vengono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memorizzati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nelle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unità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robotiche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tramite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software </a:t>
            </a:r>
            <a:r>
              <a:rPr kumimoji="0" lang="en-US" sz="1800" b="0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specifici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. </a:t>
            </a: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j-ea"/>
              <a:cs typeface="Calibri Light"/>
              <a:sym typeface="Helvetica"/>
            </a:endParaRPr>
          </a:p>
          <a:p>
            <a:pPr defTabSz="382341">
              <a:spcAft>
                <a:spcPts val="600"/>
              </a:spcAft>
            </a:pPr>
            <a:br>
              <a:rPr kumimoji="0" lang="en-US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</a:b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Il braccio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robotico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non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realizza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copie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dei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b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</a:b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disegni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memorizzati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 ma genera 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interpretazioni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sincrone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estendendo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e </a:t>
            </a:r>
            <a:b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</a:b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modificando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il preset di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dati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 </a:t>
            </a:r>
            <a:r>
              <a:rPr kumimoji="0" lang="en-US" sz="1800" b="1" i="0" u="none" strike="noStrike" kern="1200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lt"/>
                <a:cs typeface="+mj-lt"/>
                <a:sym typeface="Helvetica"/>
              </a:rPr>
              <a:t>fornitogli</a:t>
            </a:r>
            <a:r>
              <a:rPr kumimoji="0" lang="en-US" sz="18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lt"/>
                <a:cs typeface="+mj-lt"/>
                <a:sym typeface="Helvetica"/>
              </a:rPr>
              <a:t>.</a:t>
            </a:r>
            <a:endParaRPr lang="en-US" sz="1800" b="1">
              <a:cs typeface="Calibri Light"/>
            </a:endParaRPr>
          </a:p>
        </p:txBody>
      </p:sp>
      <p:pic>
        <p:nvPicPr>
          <p:cNvPr id="4" name="Picture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A3C0C934-563F-4875-8C39-8C3358C0AF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33" r="8386" b="1"/>
          <a:stretch/>
        </p:blipFill>
        <p:spPr>
          <a:xfrm>
            <a:off x="6378430" y="952242"/>
            <a:ext cx="4671105" cy="4778829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30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monocromatico, Fotografia di nature morte, arte, vaso&#10;&#10;Descrizione generata automaticamente">
            <a:extLst>
              <a:ext uri="{FF2B5EF4-FFF2-40B4-BE49-F238E27FC236}">
                <a16:creationId xmlns:a16="http://schemas.microsoft.com/office/drawing/2014/main" id="{4719CF27-5CD0-7674-3921-43B844BA9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79" r="18998" b="-1"/>
          <a:stretch/>
        </p:blipFill>
        <p:spPr>
          <a:xfrm>
            <a:off x="21" y="638178"/>
            <a:ext cx="3017500" cy="5581644"/>
          </a:xfrm>
          <a:prstGeom prst="rect">
            <a:avLst/>
          </a:prstGeom>
        </p:spPr>
      </p:pic>
      <p:pic>
        <p:nvPicPr>
          <p:cNvPr id="5" name="Immagine 4" descr="Immagine che contiene muro, interno, arte&#10;&#10;Descrizione generata automaticamente">
            <a:extLst>
              <a:ext uri="{FF2B5EF4-FFF2-40B4-BE49-F238E27FC236}">
                <a16:creationId xmlns:a16="http://schemas.microsoft.com/office/drawing/2014/main" id="{6C16EDEC-9963-44EA-25A0-3BD419B17A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98" r="12513" b="2"/>
          <a:stretch/>
        </p:blipFill>
        <p:spPr>
          <a:xfrm>
            <a:off x="3171272" y="638179"/>
            <a:ext cx="5849456" cy="5581644"/>
          </a:xfrm>
          <a:prstGeom prst="rect">
            <a:avLst/>
          </a:prstGeom>
        </p:spPr>
      </p:pic>
      <p:pic>
        <p:nvPicPr>
          <p:cNvPr id="3" name="Immagine 2" descr="Immagine che contiene vestiti, Viso umano, copricapo, ritratto&#10;&#10;Descrizione generata automaticamente">
            <a:extLst>
              <a:ext uri="{FF2B5EF4-FFF2-40B4-BE49-F238E27FC236}">
                <a16:creationId xmlns:a16="http://schemas.microsoft.com/office/drawing/2014/main" id="{B4B0DC78-FB62-3FBD-3D9A-EDC7A309C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83" r="14960" b="-1"/>
          <a:stretch/>
        </p:blipFill>
        <p:spPr>
          <a:xfrm>
            <a:off x="9174480" y="638179"/>
            <a:ext cx="3017520" cy="558164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F4F5C03-9395-9A5E-342D-8C74EFB9000C}"/>
              </a:ext>
            </a:extLst>
          </p:cNvPr>
          <p:cNvSpPr txBox="1"/>
          <p:nvPr/>
        </p:nvSpPr>
        <p:spPr>
          <a:xfrm>
            <a:off x="237507" y="5723907"/>
            <a:ext cx="1638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Tomas Saraceno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CA54AB7-C01B-5BAC-6EC6-CE7292570E4C}"/>
              </a:ext>
            </a:extLst>
          </p:cNvPr>
          <p:cNvSpPr txBox="1"/>
          <p:nvPr/>
        </p:nvSpPr>
        <p:spPr>
          <a:xfrm>
            <a:off x="9678391" y="5723907"/>
            <a:ext cx="2276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The </a:t>
            </a:r>
            <a:r>
              <a:rPr lang="it-IT" sz="1400" dirty="0" err="1">
                <a:solidFill>
                  <a:schemeClr val="bg1"/>
                </a:solidFill>
              </a:rPr>
              <a:t>next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dirty="0" err="1">
                <a:solidFill>
                  <a:schemeClr val="bg1"/>
                </a:solidFill>
              </a:rPr>
              <a:t>Rembrandt</a:t>
            </a:r>
            <a:r>
              <a:rPr lang="it-IT" sz="1400" dirty="0" err="1"/>
              <a:t>t</a:t>
            </a:r>
            <a:endParaRPr lang="it-IT" sz="1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CA0026A-723E-71EB-0F79-4C5C10244F84}"/>
              </a:ext>
            </a:extLst>
          </p:cNvPr>
          <p:cNvSpPr txBox="1"/>
          <p:nvPr/>
        </p:nvSpPr>
        <p:spPr>
          <a:xfrm>
            <a:off x="4750328" y="5782792"/>
            <a:ext cx="3835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Ian Cheng, BOB (</a:t>
            </a:r>
            <a:r>
              <a:rPr lang="it-IT" sz="1400" dirty="0" err="1">
                <a:solidFill>
                  <a:schemeClr val="bg1"/>
                </a:solidFill>
              </a:rPr>
              <a:t>Bag</a:t>
            </a:r>
            <a:r>
              <a:rPr lang="it-IT" sz="1400" dirty="0">
                <a:solidFill>
                  <a:schemeClr val="bg1"/>
                </a:solidFill>
              </a:rPr>
              <a:t> of </a:t>
            </a:r>
            <a:r>
              <a:rPr lang="it-IT" sz="1400" dirty="0" err="1">
                <a:solidFill>
                  <a:schemeClr val="bg1"/>
                </a:solidFill>
              </a:rPr>
              <a:t>Beliefs</a:t>
            </a:r>
            <a:r>
              <a:rPr lang="it-IT" sz="1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1721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"/>
          <p:cNvSpPr txBox="1"/>
          <p:nvPr/>
        </p:nvSpPr>
        <p:spPr>
          <a:xfrm>
            <a:off x="2423200" y="2044124"/>
            <a:ext cx="9125333" cy="281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850" tIns="28925" rIns="57850" bIns="28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0"/>
              <a:buFont typeface="Calibri"/>
              <a:buNone/>
            </a:pP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L'IA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risulta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efficace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quando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affianca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e non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sostituisce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l'intervento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umano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480"/>
              <a:buFont typeface="Calibri"/>
              <a:buNone/>
            </a:pPr>
            <a:r>
              <a:rPr lang="en-US" sz="348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Un bot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affiancato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 un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umano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è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soluzione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migliore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rispetto a un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umano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e un robot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80" b="0" i="0" u="none" strike="noStrike" cap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lavorano</a:t>
            </a:r>
            <a:r>
              <a:rPr lang="en-US" sz="348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da soli.</a:t>
            </a:r>
            <a:endParaRPr sz="24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25" descr="Apertur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2567575"/>
            <a:ext cx="1298235" cy="1312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</a:rPr>
              <a:t>L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’IA a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scuola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Literacies</a:t>
            </a:r>
          </a:p>
        </p:txBody>
      </p:sp>
      <p:pic>
        <p:nvPicPr>
          <p:cNvPr id="212" name="Google Shape;212;p27"/>
          <p:cNvPicPr preferRelativeResize="0"/>
          <p:nvPr/>
        </p:nvPicPr>
        <p:blipFill rotWithShape="1">
          <a:blip r:embed="rId3"/>
          <a:stretch/>
        </p:blipFill>
        <p:spPr>
          <a:xfrm>
            <a:off x="4777316" y="1359722"/>
            <a:ext cx="6780700" cy="4136227"/>
          </a:xfrm>
          <a:prstGeom prst="rect">
            <a:avLst/>
          </a:prstGeom>
          <a:noFill/>
        </p:spPr>
      </p:pic>
      <p:sp>
        <p:nvSpPr>
          <p:cNvPr id="213" name="Google Shape;213;p27"/>
          <p:cNvSpPr txBox="1">
            <a:spLocks noGrp="1"/>
          </p:cNvSpPr>
          <p:nvPr>
            <p:ph type="sldNum" idx="12"/>
          </p:nvPr>
        </p:nvSpPr>
        <p:spPr>
          <a:xfrm>
            <a:off x="11034184" y="6356350"/>
            <a:ext cx="514349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-US" sz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20</a:t>
            </a:fld>
            <a:endParaRPr lang="en-US" sz="120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9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414" name="Google Shape;414;p39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 extrusionOk="0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2" name="Google Shape;422;p39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6" name="Google Shape;426;p39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 extrusionOk="0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SzPts val="1800"/>
              </a:pPr>
              <a:endParaRPr>
                <a:solidFill>
                  <a:schemeClr val="lt1"/>
                </a:solidFill>
              </a:endParaRPr>
            </a:p>
          </p:txBody>
        </p:sp>
      </p:grpSp>
      <p:cxnSp>
        <p:nvCxnSpPr>
          <p:cNvPr id="427" name="Google Shape;427;p39"/>
          <p:cNvCxnSpPr/>
          <p:nvPr/>
        </p:nvCxnSpPr>
        <p:spPr>
          <a:xfrm>
            <a:off x="565151" y="6087111"/>
            <a:ext cx="7335835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8" name="Google Shape;428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429" name="Google Shape;429;p39"/>
          <p:cNvSpPr/>
          <p:nvPr/>
        </p:nvSpPr>
        <p:spPr>
          <a:xfrm>
            <a:off x="6061292" y="679901"/>
            <a:ext cx="2624328" cy="2624328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430" name="Google Shape;430;p39" descr="Formule matematiche complesse su una lavagna"/>
          <p:cNvPicPr preferRelativeResize="0"/>
          <p:nvPr/>
        </p:nvPicPr>
        <p:blipFill rotWithShape="1">
          <a:blip r:embed="rId3">
            <a:alphaModFix/>
          </a:blip>
          <a:srcRect l="23099" r="3895" b="-4"/>
          <a:stretch/>
        </p:blipFill>
        <p:spPr>
          <a:xfrm>
            <a:off x="8916405" y="679901"/>
            <a:ext cx="2624329" cy="2624328"/>
          </a:xfrm>
          <a:custGeom>
            <a:avLst/>
            <a:gdLst/>
            <a:ahLst/>
            <a:cxnLst/>
            <a:rect l="l" t="t" r="r" b="b"/>
            <a:pathLst>
              <a:path w="3059915" h="3059914" extrusionOk="0">
                <a:moveTo>
                  <a:pt x="1529957" y="0"/>
                </a:moveTo>
                <a:cubicBezTo>
                  <a:pt x="2374929" y="0"/>
                  <a:pt x="3059915" y="684985"/>
                  <a:pt x="3059915" y="1529957"/>
                </a:cubicBezTo>
                <a:cubicBezTo>
                  <a:pt x="3059915" y="2374929"/>
                  <a:pt x="2374929" y="3059914"/>
                  <a:pt x="1529957" y="3059914"/>
                </a:cubicBezTo>
                <a:cubicBezTo>
                  <a:pt x="684985" y="3059914"/>
                  <a:pt x="0" y="2374929"/>
                  <a:pt x="0" y="1529957"/>
                </a:cubicBezTo>
                <a:cubicBezTo>
                  <a:pt x="0" y="684985"/>
                  <a:pt x="684985" y="0"/>
                  <a:pt x="1529957" y="0"/>
                </a:cubicBezTo>
                <a:close/>
              </a:path>
            </a:pathLst>
          </a:custGeom>
          <a:noFill/>
          <a:ln>
            <a:noFill/>
          </a:ln>
        </p:spPr>
      </p:pic>
      <p:cxnSp>
        <p:nvCxnSpPr>
          <p:cNvPr id="431" name="Google Shape;431;p39"/>
          <p:cNvCxnSpPr/>
          <p:nvPr/>
        </p:nvCxnSpPr>
        <p:spPr>
          <a:xfrm>
            <a:off x="565151" y="6087111"/>
            <a:ext cx="5018677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32" name="Google Shape;432;p39" descr="Il computer quantistico di Google ha risolto in 200 secondi un calcolo di  10.000 anni. IBM non ci sta | DDay.it"/>
          <p:cNvPicPr preferRelativeResize="0"/>
          <p:nvPr/>
        </p:nvPicPr>
        <p:blipFill rotWithShape="1">
          <a:blip r:embed="rId4">
            <a:alphaModFix/>
          </a:blip>
          <a:srcRect l="35540" r="13208" b="3"/>
          <a:stretch/>
        </p:blipFill>
        <p:spPr>
          <a:xfrm>
            <a:off x="6058019" y="3543377"/>
            <a:ext cx="2624328" cy="2624328"/>
          </a:xfrm>
          <a:custGeom>
            <a:avLst/>
            <a:gdLst/>
            <a:ahLst/>
            <a:cxnLst/>
            <a:rect l="l" t="t" r="r" b="b"/>
            <a:pathLst>
              <a:path w="3059914" h="3059914" extrusionOk="0">
                <a:moveTo>
                  <a:pt x="1529957" y="0"/>
                </a:moveTo>
                <a:cubicBezTo>
                  <a:pt x="2374929" y="0"/>
                  <a:pt x="3059914" y="684985"/>
                  <a:pt x="3059914" y="1529957"/>
                </a:cubicBezTo>
                <a:cubicBezTo>
                  <a:pt x="3059914" y="2374929"/>
                  <a:pt x="2374929" y="3059914"/>
                  <a:pt x="1529957" y="3059914"/>
                </a:cubicBezTo>
                <a:cubicBezTo>
                  <a:pt x="684985" y="3059914"/>
                  <a:pt x="0" y="2374929"/>
                  <a:pt x="0" y="1529957"/>
                </a:cubicBezTo>
                <a:cubicBezTo>
                  <a:pt x="0" y="684985"/>
                  <a:pt x="684985" y="0"/>
                  <a:pt x="152995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433" name="Google Shape;433;p39" descr="La cultura dell'intelligenza artificiale. Vita quotidiana e rivoluzione digitale - Anthony Elliott - copertina"/>
          <p:cNvPicPr preferRelativeResize="0"/>
          <p:nvPr/>
        </p:nvPicPr>
        <p:blipFill rotWithShape="1">
          <a:blip r:embed="rId5">
            <a:alphaModFix/>
          </a:blip>
          <a:srcRect t="22802" r="1" b="10448"/>
          <a:stretch/>
        </p:blipFill>
        <p:spPr>
          <a:xfrm>
            <a:off x="8916183" y="3543377"/>
            <a:ext cx="2624328" cy="2624328"/>
          </a:xfrm>
          <a:custGeom>
            <a:avLst/>
            <a:gdLst/>
            <a:ahLst/>
            <a:cxnLst/>
            <a:rect l="l" t="t" r="r" b="b"/>
            <a:pathLst>
              <a:path w="3059914" h="3059914" extrusionOk="0">
                <a:moveTo>
                  <a:pt x="1529957" y="0"/>
                </a:moveTo>
                <a:cubicBezTo>
                  <a:pt x="2374929" y="0"/>
                  <a:pt x="3059914" y="684985"/>
                  <a:pt x="3059914" y="1529957"/>
                </a:cubicBezTo>
                <a:cubicBezTo>
                  <a:pt x="3059914" y="2374929"/>
                  <a:pt x="2374929" y="3059914"/>
                  <a:pt x="1529957" y="3059914"/>
                </a:cubicBezTo>
                <a:cubicBezTo>
                  <a:pt x="684985" y="3059914"/>
                  <a:pt x="0" y="2374929"/>
                  <a:pt x="0" y="1529957"/>
                </a:cubicBezTo>
                <a:cubicBezTo>
                  <a:pt x="0" y="684985"/>
                  <a:pt x="684985" y="0"/>
                  <a:pt x="1529957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434" name="Google Shape;434;p39"/>
          <p:cNvGrpSpPr/>
          <p:nvPr/>
        </p:nvGrpSpPr>
        <p:grpSpPr>
          <a:xfrm>
            <a:off x="741719" y="1203202"/>
            <a:ext cx="4571307" cy="4451597"/>
            <a:chOff x="223684" y="251634"/>
            <a:chExt cx="4571307" cy="4451597"/>
          </a:xfrm>
        </p:grpSpPr>
        <p:sp>
          <p:nvSpPr>
            <p:cNvPr id="435" name="Google Shape;435;p39"/>
            <p:cNvSpPr/>
            <p:nvPr/>
          </p:nvSpPr>
          <p:spPr>
            <a:xfrm>
              <a:off x="801665" y="251634"/>
              <a:ext cx="945787" cy="94578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36" name="Google Shape;436;p39"/>
            <p:cNvSpPr/>
            <p:nvPr/>
          </p:nvSpPr>
          <p:spPr>
            <a:xfrm>
              <a:off x="223684" y="1494714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37" name="Google Shape;437;p39"/>
            <p:cNvSpPr txBox="1"/>
            <p:nvPr/>
          </p:nvSpPr>
          <p:spPr>
            <a:xfrm>
              <a:off x="223684" y="1494714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</a:rPr>
                <a:t>Literacy Dimension:</a:t>
              </a:r>
              <a:endPara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90000"/>
                </a:lnSpc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</a:rPr>
                <a:t>Knowing language</a:t>
              </a:r>
              <a:endParaRPr sz="1400"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3271223" y="251634"/>
              <a:ext cx="945787" cy="94578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39" name="Google Shape;439;p39"/>
            <p:cNvSpPr/>
            <p:nvPr/>
          </p:nvSpPr>
          <p:spPr>
            <a:xfrm>
              <a:off x="2693241" y="1494714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40" name="Google Shape;440;p39"/>
            <p:cNvSpPr txBox="1"/>
            <p:nvPr/>
          </p:nvSpPr>
          <p:spPr>
            <a:xfrm>
              <a:off x="2693241" y="1494714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</a:rPr>
                <a:t>Critical Dimension: aware use</a:t>
              </a:r>
              <a:endParaRPr sz="1400"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801665" y="2740151"/>
              <a:ext cx="945787" cy="945787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223684" y="3983231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43" name="Google Shape;443;p39"/>
            <p:cNvSpPr txBox="1"/>
            <p:nvPr/>
          </p:nvSpPr>
          <p:spPr>
            <a:xfrm>
              <a:off x="223684" y="3983231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</a:rPr>
                <a:t>Ethical Dimension: reflect with responsibility</a:t>
              </a:r>
              <a:endParaRPr sz="1400"/>
            </a:p>
          </p:txBody>
        </p:sp>
        <p:sp>
          <p:nvSpPr>
            <p:cNvPr id="444" name="Google Shape;444;p39"/>
            <p:cNvSpPr/>
            <p:nvPr/>
          </p:nvSpPr>
          <p:spPr>
            <a:xfrm>
              <a:off x="3271223" y="2740151"/>
              <a:ext cx="945787" cy="945787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2693241" y="3983231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 sz="1400"/>
            </a:p>
          </p:txBody>
        </p:sp>
        <p:sp>
          <p:nvSpPr>
            <p:cNvPr id="446" name="Google Shape;446;p39"/>
            <p:cNvSpPr txBox="1"/>
            <p:nvPr/>
          </p:nvSpPr>
          <p:spPr>
            <a:xfrm>
              <a:off x="2693241" y="3983231"/>
              <a:ext cx="2101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</a:rPr>
                <a:t>Expressive Dimension: creating</a:t>
              </a:r>
              <a:endParaRPr sz="1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916</Words>
  <Application>Microsoft Office PowerPoint</Application>
  <PresentationFormat>Widescreen</PresentationFormat>
  <Paragraphs>101</Paragraphs>
  <Slides>21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DM Sans Bold</vt:lpstr>
      <vt:lpstr>Roboto</vt:lpstr>
      <vt:lpstr>Tema di Office</vt:lpstr>
      <vt:lpstr>Educazione e Intelligenza Artificiale</vt:lpstr>
      <vt:lpstr>Presentazione standard di PowerPoint</vt:lpstr>
      <vt:lpstr>L’IA a scuola: l’AIED, significato e ambiti</vt:lpstr>
      <vt:lpstr>Presentazione standard di PowerPoint</vt:lpstr>
      <vt:lpstr>Presentazione standard di PowerPoint</vt:lpstr>
      <vt:lpstr>NLP - Ambiti di applicazione</vt:lpstr>
      <vt:lpstr>Computer Vision o Visione Artificiale</vt:lpstr>
      <vt:lpstr>Computer vision:  ambiti di applicazione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L’IA a scuola: gli usi didattici</vt:lpstr>
      <vt:lpstr>Presentazione standard di PowerPoint</vt:lpstr>
      <vt:lpstr>Gli usi didattici: la valutazione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L’IA a scuola: Literacies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L’IA a scuola: dall’AIED al curricolo</dc:title>
  <dc:creator>Rivoltella Pier Cesare (piercesare.rivoltella)</dc:creator>
  <cp:lastModifiedBy>dorof dorof</cp:lastModifiedBy>
  <cp:revision>27</cp:revision>
  <dcterms:created xsi:type="dcterms:W3CDTF">2023-11-17T09:45:41Z</dcterms:created>
  <dcterms:modified xsi:type="dcterms:W3CDTF">2024-01-28T14:41:20Z</dcterms:modified>
</cp:coreProperties>
</file>