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7" r:id="rId4"/>
    <p:sldId id="268" r:id="rId5"/>
    <p:sldId id="258" r:id="rId6"/>
    <p:sldId id="269" r:id="rId7"/>
    <p:sldId id="259" r:id="rId8"/>
    <p:sldId id="270" r:id="rId9"/>
    <p:sldId id="271" r:id="rId10"/>
    <p:sldId id="272" r:id="rId11"/>
    <p:sldId id="274" r:id="rId12"/>
    <p:sldId id="276" r:id="rId13"/>
    <p:sldId id="277" r:id="rId14"/>
    <p:sldId id="275"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409828-F8F5-4495-AE9A-1AA8EDE3F091}" v="1" dt="2024-02-20T09:22:11.0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106" d="100"/>
          <a:sy n="106" d="100"/>
        </p:scale>
        <p:origin x="708"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co longo" userId="b868a0f1-337f-4283-b642-5c01f5b21471" providerId="ADAL" clId="{01409828-F8F5-4495-AE9A-1AA8EDE3F091}"/>
    <pc:docChg chg="undo custSel delSld modSld">
      <pc:chgData name="francesco longo" userId="b868a0f1-337f-4283-b642-5c01f5b21471" providerId="ADAL" clId="{01409828-F8F5-4495-AE9A-1AA8EDE3F091}" dt="2024-02-20T09:30:49.854" v="707" actId="478"/>
      <pc:docMkLst>
        <pc:docMk/>
      </pc:docMkLst>
      <pc:sldChg chg="addSp delSp modSp mod">
        <pc:chgData name="francesco longo" userId="b868a0f1-337f-4283-b642-5c01f5b21471" providerId="ADAL" clId="{01409828-F8F5-4495-AE9A-1AA8EDE3F091}" dt="2024-02-20T09:23:59.661" v="258" actId="790"/>
        <pc:sldMkLst>
          <pc:docMk/>
          <pc:sldMk cId="3988867046" sldId="258"/>
        </pc:sldMkLst>
        <pc:spChg chg="mod">
          <ac:chgData name="francesco longo" userId="b868a0f1-337f-4283-b642-5c01f5b21471" providerId="ADAL" clId="{01409828-F8F5-4495-AE9A-1AA8EDE3F091}" dt="2024-02-20T09:23:43.171" v="253" actId="1076"/>
          <ac:spMkLst>
            <pc:docMk/>
            <pc:sldMk cId="3988867046" sldId="258"/>
            <ac:spMk id="6" creationId="{00000000-0000-0000-0000-000000000000}"/>
          </ac:spMkLst>
        </pc:spChg>
        <pc:spChg chg="add mod">
          <ac:chgData name="francesco longo" userId="b868a0f1-337f-4283-b642-5c01f5b21471" providerId="ADAL" clId="{01409828-F8F5-4495-AE9A-1AA8EDE3F091}" dt="2024-02-20T09:23:59.661" v="258" actId="790"/>
          <ac:spMkLst>
            <pc:docMk/>
            <pc:sldMk cId="3988867046" sldId="258"/>
            <ac:spMk id="7" creationId="{11AFF751-AA62-052C-33DD-B90658620343}"/>
          </ac:spMkLst>
        </pc:spChg>
        <pc:spChg chg="mod">
          <ac:chgData name="francesco longo" userId="b868a0f1-337f-4283-b642-5c01f5b21471" providerId="ADAL" clId="{01409828-F8F5-4495-AE9A-1AA8EDE3F091}" dt="2024-02-20T09:22:01.832" v="86" actId="20577"/>
          <ac:spMkLst>
            <pc:docMk/>
            <pc:sldMk cId="3988867046" sldId="258"/>
            <ac:spMk id="9" creationId="{00000000-0000-0000-0000-000000000000}"/>
          </ac:spMkLst>
        </pc:spChg>
        <pc:picChg chg="del">
          <ac:chgData name="francesco longo" userId="b868a0f1-337f-4283-b642-5c01f5b21471" providerId="ADAL" clId="{01409828-F8F5-4495-AE9A-1AA8EDE3F091}" dt="2024-02-20T09:22:03.961" v="87" actId="478"/>
          <ac:picMkLst>
            <pc:docMk/>
            <pc:sldMk cId="3988867046" sldId="258"/>
            <ac:picMk id="5" creationId="{00000000-0000-0000-0000-000000000000}"/>
          </ac:picMkLst>
        </pc:picChg>
      </pc:sldChg>
      <pc:sldChg chg="modSp mod">
        <pc:chgData name="francesco longo" userId="b868a0f1-337f-4283-b642-5c01f5b21471" providerId="ADAL" clId="{01409828-F8F5-4495-AE9A-1AA8EDE3F091}" dt="2024-02-20T09:24:37.711" v="259"/>
        <pc:sldMkLst>
          <pc:docMk/>
          <pc:sldMk cId="1839517605" sldId="269"/>
        </pc:sldMkLst>
        <pc:spChg chg="mod">
          <ac:chgData name="francesco longo" userId="b868a0f1-337f-4283-b642-5c01f5b21471" providerId="ADAL" clId="{01409828-F8F5-4495-AE9A-1AA8EDE3F091}" dt="2024-02-20T09:24:37.711" v="259"/>
          <ac:spMkLst>
            <pc:docMk/>
            <pc:sldMk cId="1839517605" sldId="269"/>
            <ac:spMk id="9" creationId="{00000000-0000-0000-0000-000000000000}"/>
          </ac:spMkLst>
        </pc:spChg>
      </pc:sldChg>
      <pc:sldChg chg="modSp mod">
        <pc:chgData name="francesco longo" userId="b868a0f1-337f-4283-b642-5c01f5b21471" providerId="ADAL" clId="{01409828-F8F5-4495-AE9A-1AA8EDE3F091}" dt="2024-02-20T09:25:21.758" v="262" actId="1076"/>
        <pc:sldMkLst>
          <pc:docMk/>
          <pc:sldMk cId="3805041912" sldId="270"/>
        </pc:sldMkLst>
        <pc:spChg chg="mod">
          <ac:chgData name="francesco longo" userId="b868a0f1-337f-4283-b642-5c01f5b21471" providerId="ADAL" clId="{01409828-F8F5-4495-AE9A-1AA8EDE3F091}" dt="2024-02-20T09:25:17.972" v="261" actId="1076"/>
          <ac:spMkLst>
            <pc:docMk/>
            <pc:sldMk cId="3805041912" sldId="270"/>
            <ac:spMk id="2" creationId="{0521891F-CDF7-E875-7AEC-5BF70D842308}"/>
          </ac:spMkLst>
        </pc:spChg>
        <pc:spChg chg="mod">
          <ac:chgData name="francesco longo" userId="b868a0f1-337f-4283-b642-5c01f5b21471" providerId="ADAL" clId="{01409828-F8F5-4495-AE9A-1AA8EDE3F091}" dt="2024-02-20T09:25:21.758" v="262" actId="1076"/>
          <ac:spMkLst>
            <pc:docMk/>
            <pc:sldMk cId="3805041912" sldId="270"/>
            <ac:spMk id="3" creationId="{4B13AEB7-4D27-A0A0-F6FB-53B985A297DE}"/>
          </ac:spMkLst>
        </pc:spChg>
      </pc:sldChg>
      <pc:sldChg chg="modSp mod">
        <pc:chgData name="francesco longo" userId="b868a0f1-337f-4283-b642-5c01f5b21471" providerId="ADAL" clId="{01409828-F8F5-4495-AE9A-1AA8EDE3F091}" dt="2024-02-20T09:26:03.902" v="404" actId="20577"/>
        <pc:sldMkLst>
          <pc:docMk/>
          <pc:sldMk cId="1012777245" sldId="271"/>
        </pc:sldMkLst>
        <pc:spChg chg="mod">
          <ac:chgData name="francesco longo" userId="b868a0f1-337f-4283-b642-5c01f5b21471" providerId="ADAL" clId="{01409828-F8F5-4495-AE9A-1AA8EDE3F091}" dt="2024-02-20T09:26:03.902" v="404" actId="20577"/>
          <ac:spMkLst>
            <pc:docMk/>
            <pc:sldMk cId="1012777245" sldId="271"/>
            <ac:spMk id="19" creationId="{A269AF97-786C-29DA-7F82-32078AA36E31}"/>
          </ac:spMkLst>
        </pc:spChg>
      </pc:sldChg>
      <pc:sldChg chg="modSp mod">
        <pc:chgData name="francesco longo" userId="b868a0f1-337f-4283-b642-5c01f5b21471" providerId="ADAL" clId="{01409828-F8F5-4495-AE9A-1AA8EDE3F091}" dt="2024-02-20T09:26:39.609" v="416" actId="20577"/>
        <pc:sldMkLst>
          <pc:docMk/>
          <pc:sldMk cId="563717224" sldId="272"/>
        </pc:sldMkLst>
        <pc:spChg chg="mod">
          <ac:chgData name="francesco longo" userId="b868a0f1-337f-4283-b642-5c01f5b21471" providerId="ADAL" clId="{01409828-F8F5-4495-AE9A-1AA8EDE3F091}" dt="2024-02-20T09:26:39.609" v="416" actId="20577"/>
          <ac:spMkLst>
            <pc:docMk/>
            <pc:sldMk cId="563717224" sldId="272"/>
            <ac:spMk id="9" creationId="{00000000-0000-0000-0000-000000000000}"/>
          </ac:spMkLst>
        </pc:spChg>
      </pc:sldChg>
      <pc:sldChg chg="delSp modSp mod">
        <pc:chgData name="francesco longo" userId="b868a0f1-337f-4283-b642-5c01f5b21471" providerId="ADAL" clId="{01409828-F8F5-4495-AE9A-1AA8EDE3F091}" dt="2024-02-20T09:30:49.854" v="707" actId="478"/>
        <pc:sldMkLst>
          <pc:docMk/>
          <pc:sldMk cId="3342805280" sldId="275"/>
        </pc:sldMkLst>
        <pc:spChg chg="mod">
          <ac:chgData name="francesco longo" userId="b868a0f1-337f-4283-b642-5c01f5b21471" providerId="ADAL" clId="{01409828-F8F5-4495-AE9A-1AA8EDE3F091}" dt="2024-02-20T09:29:40.277" v="706" actId="20577"/>
          <ac:spMkLst>
            <pc:docMk/>
            <pc:sldMk cId="3342805280" sldId="275"/>
            <ac:spMk id="8" creationId="{00000000-0000-0000-0000-000000000000}"/>
          </ac:spMkLst>
        </pc:spChg>
        <pc:spChg chg="mod">
          <ac:chgData name="francesco longo" userId="b868a0f1-337f-4283-b642-5c01f5b21471" providerId="ADAL" clId="{01409828-F8F5-4495-AE9A-1AA8EDE3F091}" dt="2024-02-20T09:29:14.008" v="629" actId="20577"/>
          <ac:spMkLst>
            <pc:docMk/>
            <pc:sldMk cId="3342805280" sldId="275"/>
            <ac:spMk id="13" creationId="{00000000-0000-0000-0000-000000000000}"/>
          </ac:spMkLst>
        </pc:spChg>
        <pc:spChg chg="del">
          <ac:chgData name="francesco longo" userId="b868a0f1-337f-4283-b642-5c01f5b21471" providerId="ADAL" clId="{01409828-F8F5-4495-AE9A-1AA8EDE3F091}" dt="2024-02-20T09:30:49.854" v="707" actId="478"/>
          <ac:spMkLst>
            <pc:docMk/>
            <pc:sldMk cId="3342805280" sldId="275"/>
            <ac:spMk id="22" creationId="{00000000-0000-0000-0000-000000000000}"/>
          </ac:spMkLst>
        </pc:spChg>
      </pc:sldChg>
      <pc:sldChg chg="modSp mod">
        <pc:chgData name="francesco longo" userId="b868a0f1-337f-4283-b642-5c01f5b21471" providerId="ADAL" clId="{01409828-F8F5-4495-AE9A-1AA8EDE3F091}" dt="2024-02-20T09:28:34.594" v="623" actId="255"/>
        <pc:sldMkLst>
          <pc:docMk/>
          <pc:sldMk cId="2590361611" sldId="277"/>
        </pc:sldMkLst>
        <pc:spChg chg="mod">
          <ac:chgData name="francesco longo" userId="b868a0f1-337f-4283-b642-5c01f5b21471" providerId="ADAL" clId="{01409828-F8F5-4495-AE9A-1AA8EDE3F091}" dt="2024-02-20T09:28:34.594" v="623" actId="255"/>
          <ac:spMkLst>
            <pc:docMk/>
            <pc:sldMk cId="2590361611" sldId="277"/>
            <ac:spMk id="4" creationId="{00000000-0000-0000-0000-000000000000}"/>
          </ac:spMkLst>
        </pc:spChg>
        <pc:spChg chg="mod">
          <ac:chgData name="francesco longo" userId="b868a0f1-337f-4283-b642-5c01f5b21471" providerId="ADAL" clId="{01409828-F8F5-4495-AE9A-1AA8EDE3F091}" dt="2024-02-20T09:27:02.593" v="429" actId="20577"/>
          <ac:spMkLst>
            <pc:docMk/>
            <pc:sldMk cId="2590361611" sldId="277"/>
            <ac:spMk id="8" creationId="{00000000-0000-0000-0000-000000000000}"/>
          </ac:spMkLst>
        </pc:spChg>
      </pc:sldChg>
      <pc:sldChg chg="del">
        <pc:chgData name="francesco longo" userId="b868a0f1-337f-4283-b642-5c01f5b21471" providerId="ADAL" clId="{01409828-F8F5-4495-AE9A-1AA8EDE3F091}" dt="2024-02-20T09:28:50.965" v="624" actId="47"/>
        <pc:sldMkLst>
          <pc:docMk/>
          <pc:sldMk cId="3716528560" sldId="278"/>
        </pc:sldMkLst>
      </pc:sldChg>
      <pc:sldChg chg="del">
        <pc:chgData name="francesco longo" userId="b868a0f1-337f-4283-b642-5c01f5b21471" providerId="ADAL" clId="{01409828-F8F5-4495-AE9A-1AA8EDE3F091}" dt="2024-02-20T09:28:50.965" v="624" actId="47"/>
        <pc:sldMkLst>
          <pc:docMk/>
          <pc:sldMk cId="2882996131" sldId="279"/>
        </pc:sldMkLst>
      </pc:sldChg>
      <pc:sldChg chg="del">
        <pc:chgData name="francesco longo" userId="b868a0f1-337f-4283-b642-5c01f5b21471" providerId="ADAL" clId="{01409828-F8F5-4495-AE9A-1AA8EDE3F091}" dt="2024-02-20T09:28:50.965" v="624" actId="47"/>
        <pc:sldMkLst>
          <pc:docMk/>
          <pc:sldMk cId="1601015881" sldId="280"/>
        </pc:sldMkLst>
      </pc:sldChg>
      <pc:sldChg chg="del">
        <pc:chgData name="francesco longo" userId="b868a0f1-337f-4283-b642-5c01f5b21471" providerId="ADAL" clId="{01409828-F8F5-4495-AE9A-1AA8EDE3F091}" dt="2024-02-20T09:28:50.965" v="624" actId="47"/>
        <pc:sldMkLst>
          <pc:docMk/>
          <pc:sldMk cId="356232188" sldId="281"/>
        </pc:sldMkLst>
      </pc:sldChg>
      <pc:sldChg chg="del">
        <pc:chgData name="francesco longo" userId="b868a0f1-337f-4283-b642-5c01f5b21471" providerId="ADAL" clId="{01409828-F8F5-4495-AE9A-1AA8EDE3F091}" dt="2024-02-20T09:28:50.965" v="624" actId="47"/>
        <pc:sldMkLst>
          <pc:docMk/>
          <pc:sldMk cId="937739550" sldId="282"/>
        </pc:sldMkLst>
      </pc:sldChg>
      <pc:sldChg chg="del">
        <pc:chgData name="francesco longo" userId="b868a0f1-337f-4283-b642-5c01f5b21471" providerId="ADAL" clId="{01409828-F8F5-4495-AE9A-1AA8EDE3F091}" dt="2024-02-20T09:28:50.965" v="624" actId="47"/>
        <pc:sldMkLst>
          <pc:docMk/>
          <pc:sldMk cId="197639972" sldId="283"/>
        </pc:sldMkLst>
      </pc:sldChg>
      <pc:sldChg chg="del">
        <pc:chgData name="francesco longo" userId="b868a0f1-337f-4283-b642-5c01f5b21471" providerId="ADAL" clId="{01409828-F8F5-4495-AE9A-1AA8EDE3F091}" dt="2024-02-20T09:28:50.965" v="624" actId="47"/>
        <pc:sldMkLst>
          <pc:docMk/>
          <pc:sldMk cId="3018151305" sldId="284"/>
        </pc:sldMkLst>
      </pc:sldChg>
      <pc:sldChg chg="del">
        <pc:chgData name="francesco longo" userId="b868a0f1-337f-4283-b642-5c01f5b21471" providerId="ADAL" clId="{01409828-F8F5-4495-AE9A-1AA8EDE3F091}" dt="2024-02-20T09:28:50.965" v="624" actId="47"/>
        <pc:sldMkLst>
          <pc:docMk/>
          <pc:sldMk cId="1326483831" sldId="285"/>
        </pc:sldMkLst>
      </pc:sldChg>
      <pc:sldChg chg="del">
        <pc:chgData name="francesco longo" userId="b868a0f1-337f-4283-b642-5c01f5b21471" providerId="ADAL" clId="{01409828-F8F5-4495-AE9A-1AA8EDE3F091}" dt="2024-02-20T09:28:50.965" v="624" actId="47"/>
        <pc:sldMkLst>
          <pc:docMk/>
          <pc:sldMk cId="4269526246" sldId="286"/>
        </pc:sldMkLst>
      </pc:sldChg>
      <pc:sldChg chg="del">
        <pc:chgData name="francesco longo" userId="b868a0f1-337f-4283-b642-5c01f5b21471" providerId="ADAL" clId="{01409828-F8F5-4495-AE9A-1AA8EDE3F091}" dt="2024-02-20T09:28:50.965" v="624" actId="47"/>
        <pc:sldMkLst>
          <pc:docMk/>
          <pc:sldMk cId="2141534751" sldId="287"/>
        </pc:sldMkLst>
      </pc:sldChg>
      <pc:sldChg chg="del">
        <pc:chgData name="francesco longo" userId="b868a0f1-337f-4283-b642-5c01f5b21471" providerId="ADAL" clId="{01409828-F8F5-4495-AE9A-1AA8EDE3F091}" dt="2024-02-20T09:28:50.965" v="624" actId="47"/>
        <pc:sldMkLst>
          <pc:docMk/>
          <pc:sldMk cId="454756602" sldId="288"/>
        </pc:sldMkLst>
      </pc:sldChg>
      <pc:sldChg chg="del">
        <pc:chgData name="francesco longo" userId="b868a0f1-337f-4283-b642-5c01f5b21471" providerId="ADAL" clId="{01409828-F8F5-4495-AE9A-1AA8EDE3F091}" dt="2024-02-20T09:28:50.965" v="624" actId="47"/>
        <pc:sldMkLst>
          <pc:docMk/>
          <pc:sldMk cId="1680083301" sldId="289"/>
        </pc:sldMkLst>
      </pc:sldChg>
      <pc:sldChg chg="del">
        <pc:chgData name="francesco longo" userId="b868a0f1-337f-4283-b642-5c01f5b21471" providerId="ADAL" clId="{01409828-F8F5-4495-AE9A-1AA8EDE3F091}" dt="2024-02-20T09:28:50.965" v="624" actId="47"/>
        <pc:sldMkLst>
          <pc:docMk/>
          <pc:sldMk cId="2965104983" sldId="290"/>
        </pc:sldMkLst>
      </pc:sldChg>
      <pc:sldChg chg="del">
        <pc:chgData name="francesco longo" userId="b868a0f1-337f-4283-b642-5c01f5b21471" providerId="ADAL" clId="{01409828-F8F5-4495-AE9A-1AA8EDE3F091}" dt="2024-02-20T09:28:50.965" v="624" actId="47"/>
        <pc:sldMkLst>
          <pc:docMk/>
          <pc:sldMk cId="2232049877" sldId="291"/>
        </pc:sldMkLst>
      </pc:sldChg>
      <pc:sldChg chg="del">
        <pc:chgData name="francesco longo" userId="b868a0f1-337f-4283-b642-5c01f5b21471" providerId="ADAL" clId="{01409828-F8F5-4495-AE9A-1AA8EDE3F091}" dt="2024-02-20T09:28:50.965" v="624" actId="47"/>
        <pc:sldMkLst>
          <pc:docMk/>
          <pc:sldMk cId="1291389142" sldId="292"/>
        </pc:sldMkLst>
      </pc:sldChg>
      <pc:sldChg chg="del">
        <pc:chgData name="francesco longo" userId="b868a0f1-337f-4283-b642-5c01f5b21471" providerId="ADAL" clId="{01409828-F8F5-4495-AE9A-1AA8EDE3F091}" dt="2024-02-20T09:29:03.878" v="625" actId="47"/>
        <pc:sldMkLst>
          <pc:docMk/>
          <pc:sldMk cId="3896614494" sldId="293"/>
        </pc:sldMkLst>
      </pc:sldChg>
      <pc:sldChg chg="del">
        <pc:chgData name="francesco longo" userId="b868a0f1-337f-4283-b642-5c01f5b21471" providerId="ADAL" clId="{01409828-F8F5-4495-AE9A-1AA8EDE3F091}" dt="2024-02-20T09:29:03.878" v="625" actId="47"/>
        <pc:sldMkLst>
          <pc:docMk/>
          <pc:sldMk cId="4223040234" sldId="295"/>
        </pc:sldMkLst>
      </pc:sldChg>
      <pc:sldChg chg="del">
        <pc:chgData name="francesco longo" userId="b868a0f1-337f-4283-b642-5c01f5b21471" providerId="ADAL" clId="{01409828-F8F5-4495-AE9A-1AA8EDE3F091}" dt="2024-02-20T09:29:03.878" v="625" actId="47"/>
        <pc:sldMkLst>
          <pc:docMk/>
          <pc:sldMk cId="4271544529" sldId="296"/>
        </pc:sldMkLst>
      </pc:sldChg>
    </pc:docChg>
  </pc:docChgLst>
  <pc:docChgLst>
    <pc:chgData name="francesco longo" userId="b868a0f1-337f-4283-b642-5c01f5b21471" providerId="ADAL" clId="{A85E83DC-6427-4174-8BB9-8C39BD4F9982}"/>
    <pc:docChg chg="custSel modSld">
      <pc:chgData name="francesco longo" userId="b868a0f1-337f-4283-b642-5c01f5b21471" providerId="ADAL" clId="{A85E83DC-6427-4174-8BB9-8C39BD4F9982}" dt="2023-03-13T14:06:00.160" v="12" actId="6549"/>
      <pc:docMkLst>
        <pc:docMk/>
      </pc:docMkLst>
      <pc:sldChg chg="addSp delSp modSp mod">
        <pc:chgData name="francesco longo" userId="b868a0f1-337f-4283-b642-5c01f5b21471" providerId="ADAL" clId="{A85E83DC-6427-4174-8BB9-8C39BD4F9982}" dt="2023-03-13T14:02:49.734" v="8" actId="20577"/>
        <pc:sldMkLst>
          <pc:docMk/>
          <pc:sldMk cId="1917519796" sldId="267"/>
        </pc:sldMkLst>
        <pc:spChg chg="del">
          <ac:chgData name="francesco longo" userId="b868a0f1-337f-4283-b642-5c01f5b21471" providerId="ADAL" clId="{A85E83DC-6427-4174-8BB9-8C39BD4F9982}" dt="2023-03-13T14:02:19.507" v="1" actId="478"/>
          <ac:spMkLst>
            <pc:docMk/>
            <pc:sldMk cId="1917519796" sldId="267"/>
            <ac:spMk id="4" creationId="{00000000-0000-0000-0000-000000000000}"/>
          </ac:spMkLst>
        </pc:spChg>
        <pc:spChg chg="mod">
          <ac:chgData name="francesco longo" userId="b868a0f1-337f-4283-b642-5c01f5b21471" providerId="ADAL" clId="{A85E83DC-6427-4174-8BB9-8C39BD4F9982}" dt="2023-03-13T14:02:49.734" v="8" actId="20577"/>
          <ac:spMkLst>
            <pc:docMk/>
            <pc:sldMk cId="1917519796" sldId="267"/>
            <ac:spMk id="13" creationId="{00000000-0000-0000-0000-000000000000}"/>
          </ac:spMkLst>
        </pc:spChg>
        <pc:picChg chg="add mod">
          <ac:chgData name="francesco longo" userId="b868a0f1-337f-4283-b642-5c01f5b21471" providerId="ADAL" clId="{A85E83DC-6427-4174-8BB9-8C39BD4F9982}" dt="2023-03-13T14:02:42.999" v="7" actId="1076"/>
          <ac:picMkLst>
            <pc:docMk/>
            <pc:sldMk cId="1917519796" sldId="267"/>
            <ac:picMk id="2" creationId="{D2587FD3-E985-0EE5-7BBB-A7B998F1F237}"/>
          </ac:picMkLst>
        </pc:picChg>
        <pc:picChg chg="del">
          <ac:chgData name="francesco longo" userId="b868a0f1-337f-4283-b642-5c01f5b21471" providerId="ADAL" clId="{A85E83DC-6427-4174-8BB9-8C39BD4F9982}" dt="2023-03-13T14:02:17.602" v="0" actId="478"/>
          <ac:picMkLst>
            <pc:docMk/>
            <pc:sldMk cId="1917519796" sldId="267"/>
            <ac:picMk id="3" creationId="{00000000-0000-0000-0000-000000000000}"/>
          </ac:picMkLst>
        </pc:picChg>
      </pc:sldChg>
      <pc:sldChg chg="modSp mod">
        <pc:chgData name="francesco longo" userId="b868a0f1-337f-4283-b642-5c01f5b21471" providerId="ADAL" clId="{A85E83DC-6427-4174-8BB9-8C39BD4F9982}" dt="2023-03-13T14:06:00.160" v="12" actId="6549"/>
        <pc:sldMkLst>
          <pc:docMk/>
          <pc:sldMk cId="3342805280" sldId="275"/>
        </pc:sldMkLst>
        <pc:spChg chg="mod">
          <ac:chgData name="francesco longo" userId="b868a0f1-337f-4283-b642-5c01f5b21471" providerId="ADAL" clId="{A85E83DC-6427-4174-8BB9-8C39BD4F9982}" dt="2023-03-13T14:06:00.160" v="12" actId="6549"/>
          <ac:spMkLst>
            <pc:docMk/>
            <pc:sldMk cId="3342805280" sldId="275"/>
            <ac:spMk id="1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DD07B09A-63A8-4B23-B1E0-C0AF61CAAC3F}" type="datetimeFigureOut">
              <a:rPr lang="en-CA" smtClean="0"/>
              <a:t>2024-02-20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2837865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D07B09A-63A8-4B23-B1E0-C0AF61CAAC3F}" type="datetimeFigureOut">
              <a:rPr lang="en-CA" smtClean="0"/>
              <a:t>2024-02-20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2795379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DD07B09A-63A8-4B23-B1E0-C0AF61CAAC3F}" type="datetimeFigureOut">
              <a:rPr lang="en-CA" smtClean="0"/>
              <a:t>2024-02-20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402890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DD07B09A-63A8-4B23-B1E0-C0AF61CAAC3F}" type="datetimeFigureOut">
              <a:rPr lang="en-CA" smtClean="0"/>
              <a:t>2024-02-20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1139951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1"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D07B09A-63A8-4B23-B1E0-C0AF61CAAC3F}" type="datetimeFigureOut">
              <a:rPr lang="en-CA" smtClean="0"/>
              <a:t>2024-02-20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2400869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DD07B09A-63A8-4B23-B1E0-C0AF61CAAC3F}" type="datetimeFigureOut">
              <a:rPr lang="en-CA" smtClean="0"/>
              <a:t>2024-02-20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2790592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07B09A-63A8-4B23-B1E0-C0AF61CAAC3F}" type="datetimeFigureOut">
              <a:rPr lang="en-CA" smtClean="0"/>
              <a:t>2024-02-20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2282966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DD07B09A-63A8-4B23-B1E0-C0AF61CAAC3F}" type="datetimeFigureOut">
              <a:rPr lang="en-CA" smtClean="0"/>
              <a:t>2024-02-20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932154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DD07B09A-63A8-4B23-B1E0-C0AF61CAAC3F}" type="datetimeFigureOut">
              <a:rPr lang="en-CA" smtClean="0"/>
              <a:t>2024-02-20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114810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D07B09A-63A8-4B23-B1E0-C0AF61CAAC3F}" type="datetimeFigureOut">
              <a:rPr lang="en-CA" smtClean="0"/>
              <a:t>2024-02-20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2183941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D07B09A-63A8-4B23-B1E0-C0AF61CAAC3F}" type="datetimeFigureOut">
              <a:rPr lang="en-CA" smtClean="0"/>
              <a:t>2024-02-20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ED46C-A97F-432A-91B2-E4D5A700C387}" type="slidenum">
              <a:rPr lang="en-CA" smtClean="0"/>
              <a:t>‹N›</a:t>
            </a:fld>
            <a:endParaRPr lang="en-CA"/>
          </a:p>
        </p:txBody>
      </p:sp>
    </p:spTree>
    <p:extLst>
      <p:ext uri="{BB962C8B-B14F-4D97-AF65-F5344CB8AC3E}">
        <p14:creationId xmlns:p14="http://schemas.microsoft.com/office/powerpoint/2010/main" val="3016864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233319"/>
            <a:ext cx="9215211" cy="1325563"/>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07B09A-63A8-4B23-B1E0-C0AF61CAAC3F}" type="datetimeFigureOut">
              <a:rPr lang="en-CA" smtClean="0"/>
              <a:t>2024-02-20</a:t>
            </a:fld>
            <a:endParaRPr lang="en-CA"/>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ED46C-A97F-432A-91B2-E4D5A700C387}" type="slidenum">
              <a:rPr lang="en-CA" smtClean="0"/>
              <a:t>‹N›</a:t>
            </a:fld>
            <a:endParaRPr lang="en-CA"/>
          </a:p>
        </p:txBody>
      </p:sp>
      <p:pic>
        <p:nvPicPr>
          <p:cNvPr id="7" name="Picture 2" descr="Risultati immagini per cal-tek"/>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t="30073" b="24533"/>
          <a:stretch/>
        </p:blipFill>
        <p:spPr bwMode="auto">
          <a:xfrm>
            <a:off x="10053411" y="365127"/>
            <a:ext cx="1933572" cy="87283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nettore diritto 8"/>
          <p:cNvCxnSpPr/>
          <p:nvPr userDrawn="1"/>
        </p:nvCxnSpPr>
        <p:spPr>
          <a:xfrm flipH="1" flipV="1">
            <a:off x="9596885" y="1482725"/>
            <a:ext cx="2403185" cy="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ttore diritto 12"/>
          <p:cNvCxnSpPr/>
          <p:nvPr userDrawn="1"/>
        </p:nvCxnSpPr>
        <p:spPr>
          <a:xfrm flipH="1" flipV="1">
            <a:off x="205236" y="1482639"/>
            <a:ext cx="2403185" cy="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1606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al-tek.eu/"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hyperlink" Target="http://www.msc-les.org/" TargetMode="Externa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3" Type="http://schemas.openxmlformats.org/officeDocument/2006/relationships/image" Target="../media/image26.png"/><Relationship Id="rId7" Type="http://schemas.openxmlformats.org/officeDocument/2006/relationships/image" Target="../media/image29.jpeg"/><Relationship Id="rId12" Type="http://schemas.openxmlformats.org/officeDocument/2006/relationships/image" Target="../media/image34.jpeg"/><Relationship Id="rId17" Type="http://schemas.openxmlformats.org/officeDocument/2006/relationships/image" Target="../media/image39.jpeg"/><Relationship Id="rId2" Type="http://schemas.openxmlformats.org/officeDocument/2006/relationships/image" Target="../media/image25.jpeg"/><Relationship Id="rId16"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5" Type="http://schemas.openxmlformats.org/officeDocument/2006/relationships/image" Target="../media/image37.jpeg"/><Relationship Id="rId10" Type="http://schemas.openxmlformats.org/officeDocument/2006/relationships/image" Target="../media/image32.jpeg"/><Relationship Id="rId4" Type="http://schemas.microsoft.com/office/2007/relationships/hdphoto" Target="../media/hdphoto1.wdp"/><Relationship Id="rId9" Type="http://schemas.openxmlformats.org/officeDocument/2006/relationships/image" Target="../media/image31.jpeg"/><Relationship Id="rId1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2.png"/><Relationship Id="rId3" Type="http://schemas.openxmlformats.org/officeDocument/2006/relationships/hyperlink" Target="http://www.msc-les.org/ism2021/" TargetMode="External"/><Relationship Id="rId7" Type="http://schemas.openxmlformats.org/officeDocument/2006/relationships/image" Target="../media/image56.gif"/><Relationship Id="rId12" Type="http://schemas.openxmlformats.org/officeDocument/2006/relationships/image" Target="../media/image61.png"/><Relationship Id="rId2" Type="http://schemas.openxmlformats.org/officeDocument/2006/relationships/hyperlink" Target="http://www.msc-les.org/i3m2021" TargetMode="External"/><Relationship Id="rId1" Type="http://schemas.openxmlformats.org/officeDocument/2006/relationships/slideLayout" Target="../slideLayouts/slideLayout1.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hyperlink" Target="https://www.cal-tek.eu/proceedings/" TargetMode="External"/><Relationship Id="rId9" Type="http://schemas.openxmlformats.org/officeDocument/2006/relationships/image" Target="../media/image58.jpeg"/><Relationship Id="rId1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hyperlink" Target="mailto:f.longo@cal-tek.eu" TargetMode="External"/><Relationship Id="rId2" Type="http://schemas.openxmlformats.org/officeDocument/2006/relationships/image" Target="../media/image64.png"/><Relationship Id="rId1" Type="http://schemas.openxmlformats.org/officeDocument/2006/relationships/slideLayout" Target="../slideLayouts/slideLayout1.xml"/><Relationship Id="rId4" Type="http://schemas.openxmlformats.org/officeDocument/2006/relationships/hyperlink" Target="mailto:f.longo@unical.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77638" y="5339751"/>
            <a:ext cx="12291981" cy="151824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olo 1"/>
          <p:cNvSpPr>
            <a:spLocks noGrp="1"/>
          </p:cNvSpPr>
          <p:nvPr>
            <p:ph type="ctrTitle"/>
          </p:nvPr>
        </p:nvSpPr>
        <p:spPr/>
        <p:txBody>
          <a:bodyPr/>
          <a:lstStyle/>
          <a:p>
            <a:endParaRPr lang="en-CA"/>
          </a:p>
        </p:txBody>
      </p:sp>
      <p:sp>
        <p:nvSpPr>
          <p:cNvPr id="3" name="Sottotitolo 2"/>
          <p:cNvSpPr>
            <a:spLocks noGrp="1"/>
          </p:cNvSpPr>
          <p:nvPr>
            <p:ph type="subTitle" idx="1"/>
          </p:nvPr>
        </p:nvSpPr>
        <p:spPr/>
        <p:txBody>
          <a:bodyPr/>
          <a:lstStyle/>
          <a:p>
            <a:endParaRPr lang="en-CA"/>
          </a:p>
        </p:txBody>
      </p:sp>
      <p:pic>
        <p:nvPicPr>
          <p:cNvPr id="4" name="Immagine 3"/>
          <p:cNvPicPr>
            <a:picLocks noChangeAspect="1"/>
          </p:cNvPicPr>
          <p:nvPr/>
        </p:nvPicPr>
        <p:blipFill>
          <a:blip r:embed="rId2"/>
          <a:stretch>
            <a:fillRect/>
          </a:stretch>
        </p:blipFill>
        <p:spPr>
          <a:xfrm>
            <a:off x="-8627" y="-1"/>
            <a:ext cx="12222970" cy="5457737"/>
          </a:xfrm>
          <a:prstGeom prst="rect">
            <a:avLst/>
          </a:prstGeom>
        </p:spPr>
      </p:pic>
      <p:sp>
        <p:nvSpPr>
          <p:cNvPr id="6" name="CasellaDiTesto 5"/>
          <p:cNvSpPr txBox="1"/>
          <p:nvPr/>
        </p:nvSpPr>
        <p:spPr>
          <a:xfrm>
            <a:off x="10019687" y="5667988"/>
            <a:ext cx="2152997" cy="430887"/>
          </a:xfrm>
          <a:prstGeom prst="rect">
            <a:avLst/>
          </a:prstGeom>
          <a:noFill/>
        </p:spPr>
        <p:txBody>
          <a:bodyPr wrap="square" rtlCol="0">
            <a:spAutoFit/>
          </a:bodyPr>
          <a:lstStyle/>
          <a:p>
            <a:r>
              <a:rPr lang="it-IT" sz="2200" dirty="0">
                <a:hlinkClick r:id="rId3"/>
              </a:rPr>
              <a:t>www.cal-tek.eu</a:t>
            </a:r>
            <a:r>
              <a:rPr lang="it-IT" sz="2200" dirty="0"/>
              <a:t> </a:t>
            </a:r>
            <a:endParaRPr lang="en-CA" sz="2200" dirty="0"/>
          </a:p>
        </p:txBody>
      </p:sp>
    </p:spTree>
    <p:extLst>
      <p:ext uri="{BB962C8B-B14F-4D97-AF65-F5344CB8AC3E}">
        <p14:creationId xmlns:p14="http://schemas.microsoft.com/office/powerpoint/2010/main" val="187968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err="1"/>
              <a:t>Who</a:t>
            </a:r>
            <a:r>
              <a:rPr lang="it-IT" sz="4000" b="1" dirty="0"/>
              <a:t> </a:t>
            </a:r>
            <a:r>
              <a:rPr lang="it-IT" sz="4000" b="1" dirty="0" err="1"/>
              <a:t>we</a:t>
            </a:r>
            <a:r>
              <a:rPr lang="it-IT" sz="4000" b="1" dirty="0"/>
              <a:t> are</a:t>
            </a:r>
            <a:endParaRPr lang="en-CA" sz="4000" b="1" dirty="0"/>
          </a:p>
        </p:txBody>
      </p:sp>
      <p:pic>
        <p:nvPicPr>
          <p:cNvPr id="2" name="Immagine 1"/>
          <p:cNvPicPr>
            <a:picLocks noChangeAspect="1"/>
          </p:cNvPicPr>
          <p:nvPr/>
        </p:nvPicPr>
        <p:blipFill rotWithShape="1">
          <a:blip r:embed="rId2"/>
          <a:srcRect t="31158"/>
          <a:stretch/>
        </p:blipFill>
        <p:spPr>
          <a:xfrm>
            <a:off x="-1" y="1777040"/>
            <a:ext cx="12197771" cy="4339087"/>
          </a:xfrm>
          <a:prstGeom prst="rect">
            <a:avLst/>
          </a:prstGeom>
        </p:spPr>
      </p:pic>
      <p:sp>
        <p:nvSpPr>
          <p:cNvPr id="5" name="Rettangolo 4"/>
          <p:cNvSpPr/>
          <p:nvPr/>
        </p:nvSpPr>
        <p:spPr>
          <a:xfrm>
            <a:off x="1" y="6116127"/>
            <a:ext cx="12197770" cy="151824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CasellaDiTesto 5"/>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Tree>
    <p:extLst>
      <p:ext uri="{BB962C8B-B14F-4D97-AF65-F5344CB8AC3E}">
        <p14:creationId xmlns:p14="http://schemas.microsoft.com/office/powerpoint/2010/main" val="2601408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a:t>Where </a:t>
            </a:r>
            <a:r>
              <a:rPr lang="it-IT" sz="4000" b="1" dirty="0" err="1"/>
              <a:t>we</a:t>
            </a:r>
            <a:r>
              <a:rPr lang="it-IT" sz="4000" b="1" dirty="0"/>
              <a:t> are</a:t>
            </a:r>
            <a:endParaRPr lang="en-CA" sz="4000" b="1" dirty="0"/>
          </a:p>
        </p:txBody>
      </p:sp>
      <p:sp>
        <p:nvSpPr>
          <p:cNvPr id="5" name="Rettangolo 4"/>
          <p:cNvSpPr/>
          <p:nvPr/>
        </p:nvSpPr>
        <p:spPr>
          <a:xfrm>
            <a:off x="-8625" y="6138250"/>
            <a:ext cx="12197770" cy="151824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Immagin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2403283"/>
            <a:ext cx="6151563"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galileo.cincom.unical.it/Convegni/WorkshopAL/CD/cd%20workshop%20alife/foto%20UNICAL/ING.jpg"/>
          <p:cNvPicPr>
            <a:picLocks noChangeAspect="1" noChangeArrowheads="1"/>
          </p:cNvPicPr>
          <p:nvPr/>
        </p:nvPicPr>
        <p:blipFill>
          <a:blip r:embed="rId3">
            <a:extLst>
              <a:ext uri="{28A0092B-C50C-407E-A947-70E740481C1C}">
                <a14:useLocalDpi xmlns:a14="http://schemas.microsoft.com/office/drawing/2010/main" val="0"/>
              </a:ext>
            </a:extLst>
          </a:blip>
          <a:srcRect t="6857" r="2640" b="7428"/>
          <a:stretch>
            <a:fillRect/>
          </a:stretch>
        </p:blipFill>
        <p:spPr bwMode="auto">
          <a:xfrm>
            <a:off x="1975449" y="2547108"/>
            <a:ext cx="2867025"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Risultati immagini per calabria ital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6066" y="2407484"/>
            <a:ext cx="835005" cy="1048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olo 1"/>
          <p:cNvSpPr txBox="1">
            <a:spLocks/>
          </p:cNvSpPr>
          <p:nvPr/>
        </p:nvSpPr>
        <p:spPr>
          <a:xfrm>
            <a:off x="80514" y="104485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t>Our main headquarter is located within the University of Calabria</a:t>
            </a:r>
          </a:p>
          <a:p>
            <a:pPr algn="l"/>
            <a:r>
              <a:rPr lang="en-US" sz="2000" b="1" dirty="0"/>
              <a:t>Currently, 2° ranked among the Large Universities in Italy</a:t>
            </a:r>
            <a:endParaRPr lang="en-US" sz="1200" b="1" dirty="0"/>
          </a:p>
        </p:txBody>
      </p:sp>
      <p:pic>
        <p:nvPicPr>
          <p:cNvPr id="1026" name="Picture 2" descr="Portale Unical - Università della Calabr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02160" y="3939344"/>
            <a:ext cx="807905" cy="8079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me - MSC-L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06847" y="5086764"/>
            <a:ext cx="770921" cy="930244"/>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1"/>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pic>
        <p:nvPicPr>
          <p:cNvPr id="2" name="Picture 2" descr="Gli atenei statali | CENSIS">
            <a:extLst>
              <a:ext uri="{FF2B5EF4-FFF2-40B4-BE49-F238E27FC236}">
                <a16:creationId xmlns:a16="http://schemas.microsoft.com/office/drawing/2014/main" id="{D2587FD3-E985-0EE5-7BBB-A7B998F1F23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8286"/>
          <a:stretch/>
        </p:blipFill>
        <p:spPr bwMode="auto">
          <a:xfrm>
            <a:off x="7402163" y="2230024"/>
            <a:ext cx="4528705" cy="3847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519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err="1"/>
              <a:t>Our</a:t>
            </a:r>
            <a:r>
              <a:rPr lang="it-IT" sz="4000" b="1" dirty="0"/>
              <a:t> University Lab</a:t>
            </a:r>
            <a:endParaRPr lang="en-CA" sz="4000" b="1" dirty="0"/>
          </a:p>
        </p:txBody>
      </p:sp>
      <p:sp>
        <p:nvSpPr>
          <p:cNvPr id="5" name="Rettangolo 4"/>
          <p:cNvSpPr/>
          <p:nvPr/>
        </p:nvSpPr>
        <p:spPr>
          <a:xfrm>
            <a:off x="-8625" y="6198632"/>
            <a:ext cx="12197770" cy="6593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Immagine 7"/>
          <p:cNvPicPr>
            <a:picLocks noChangeAspect="1"/>
          </p:cNvPicPr>
          <p:nvPr/>
        </p:nvPicPr>
        <p:blipFill>
          <a:blip r:embed="rId2"/>
          <a:stretch>
            <a:fillRect/>
          </a:stretch>
        </p:blipFill>
        <p:spPr>
          <a:xfrm>
            <a:off x="673998" y="1636568"/>
            <a:ext cx="10832523" cy="5221432"/>
          </a:xfrm>
          <a:prstGeom prst="rect">
            <a:avLst/>
          </a:prstGeom>
        </p:spPr>
      </p:pic>
      <p:sp>
        <p:nvSpPr>
          <p:cNvPr id="14" name="Rettangolo 13"/>
          <p:cNvSpPr/>
          <p:nvPr/>
        </p:nvSpPr>
        <p:spPr>
          <a:xfrm>
            <a:off x="-8626" y="1636568"/>
            <a:ext cx="1518249" cy="480736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ttangolo 14"/>
          <p:cNvSpPr/>
          <p:nvPr/>
        </p:nvSpPr>
        <p:spPr>
          <a:xfrm>
            <a:off x="10670895" y="1636568"/>
            <a:ext cx="1518249" cy="480736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6" name="Picture 9" descr="Risultati immagini per training indust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7192" y="2269289"/>
            <a:ext cx="2358424" cy="1770961"/>
          </a:xfrm>
          <a:prstGeom prst="roundRect">
            <a:avLst>
              <a:gd name="adj" fmla="val 8594"/>
            </a:avLst>
          </a:prstGeom>
          <a:solidFill>
            <a:srgbClr val="FFFFFF">
              <a:shade val="85000"/>
            </a:srgbClr>
          </a:solidFill>
          <a:ln>
            <a:noFill/>
          </a:ln>
          <a:effectLst>
            <a:outerShdw blurRad="50800" dist="76200" dir="2700000" algn="tl" rotWithShape="0">
              <a:prstClr val="black">
                <a:alpha val="40000"/>
              </a:prstClr>
            </a:outerShdw>
          </a:effectLst>
        </p:spPr>
      </p:pic>
      <p:pic>
        <p:nvPicPr>
          <p:cNvPr id="17" name="Picture 2" descr="D:\Documenti\Documenti Personali\Foto\foto HABITAT\Copia di IMG_313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08" y="2253896"/>
            <a:ext cx="2680326" cy="1786354"/>
          </a:xfrm>
          <a:prstGeom prst="roundRect">
            <a:avLst>
              <a:gd name="adj" fmla="val 8594"/>
            </a:avLst>
          </a:prstGeom>
          <a:solidFill>
            <a:srgbClr val="FFFFFF">
              <a:shade val="85000"/>
            </a:srgbClr>
          </a:solidFill>
          <a:ln>
            <a:noFill/>
          </a:ln>
          <a:effectLst>
            <a:outerShdw blurRad="50800" dist="76200" dir="2700000" algn="tl" rotWithShape="0">
              <a:prstClr val="black">
                <a:alpha val="40000"/>
              </a:prstClr>
            </a:outerShdw>
          </a:effectLst>
        </p:spPr>
      </p:pic>
      <p:sp>
        <p:nvSpPr>
          <p:cNvPr id="18" name="Titolo 1"/>
          <p:cNvSpPr txBox="1">
            <a:spLocks/>
          </p:cNvSpPr>
          <p:nvPr/>
        </p:nvSpPr>
        <p:spPr>
          <a:xfrm>
            <a:off x="4583503" y="3941238"/>
            <a:ext cx="4042913"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3000" b="1" dirty="0">
                <a:hlinkClick r:id="rId5"/>
              </a:rPr>
              <a:t>www.msc-les.org</a:t>
            </a:r>
            <a:r>
              <a:rPr lang="it-IT" sz="3000" b="1" dirty="0"/>
              <a:t> </a:t>
            </a:r>
            <a:endParaRPr lang="en-CA" sz="3000" b="1" dirty="0"/>
          </a:p>
        </p:txBody>
      </p:sp>
      <p:sp>
        <p:nvSpPr>
          <p:cNvPr id="10" name="CasellaDiTesto 9"/>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Tree>
    <p:extLst>
      <p:ext uri="{BB962C8B-B14F-4D97-AF65-F5344CB8AC3E}">
        <p14:creationId xmlns:p14="http://schemas.microsoft.com/office/powerpoint/2010/main" val="3193373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2031447"/>
            <a:ext cx="12192000" cy="482655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a:t>AI and </a:t>
            </a:r>
            <a:r>
              <a:rPr lang="it-IT" sz="4000" b="1" dirty="0" err="1"/>
              <a:t>others</a:t>
            </a:r>
            <a:r>
              <a:rPr lang="it-IT" sz="4000" b="1" dirty="0"/>
              <a:t> Innovative Solutions</a:t>
            </a:r>
            <a:endParaRPr lang="en-CA" sz="4000" b="1" dirty="0"/>
          </a:p>
        </p:txBody>
      </p:sp>
      <p:grpSp>
        <p:nvGrpSpPr>
          <p:cNvPr id="4" name="Gruppo 3"/>
          <p:cNvGrpSpPr/>
          <p:nvPr/>
        </p:nvGrpSpPr>
        <p:grpSpPr>
          <a:xfrm>
            <a:off x="5968446" y="2574909"/>
            <a:ext cx="5590321" cy="4272736"/>
            <a:chOff x="5968446" y="2031447"/>
            <a:chExt cx="5590321" cy="4272736"/>
          </a:xfrm>
        </p:grpSpPr>
        <p:pic>
          <p:nvPicPr>
            <p:cNvPr id="2" name="Immagine 1"/>
            <p:cNvPicPr>
              <a:picLocks noChangeAspect="1"/>
            </p:cNvPicPr>
            <p:nvPr/>
          </p:nvPicPr>
          <p:blipFill>
            <a:blip r:embed="rId2"/>
            <a:stretch>
              <a:fillRect/>
            </a:stretch>
          </p:blipFill>
          <p:spPr>
            <a:xfrm>
              <a:off x="5981605" y="2031447"/>
              <a:ext cx="5577162" cy="2087740"/>
            </a:xfrm>
            <a:prstGeom prst="rect">
              <a:avLst/>
            </a:prstGeom>
          </p:spPr>
        </p:pic>
        <p:pic>
          <p:nvPicPr>
            <p:cNvPr id="3" name="Immagine 2"/>
            <p:cNvPicPr>
              <a:picLocks noChangeAspect="1"/>
            </p:cNvPicPr>
            <p:nvPr/>
          </p:nvPicPr>
          <p:blipFill>
            <a:blip r:embed="rId3"/>
            <a:stretch>
              <a:fillRect/>
            </a:stretch>
          </p:blipFill>
          <p:spPr>
            <a:xfrm>
              <a:off x="5968446" y="4165370"/>
              <a:ext cx="5587725" cy="2138813"/>
            </a:xfrm>
            <a:prstGeom prst="rect">
              <a:avLst/>
            </a:prstGeom>
          </p:spPr>
        </p:pic>
      </p:grpSp>
      <p:pic>
        <p:nvPicPr>
          <p:cNvPr id="8" name="Immagine 7"/>
          <p:cNvPicPr>
            <a:picLocks noChangeAspect="1"/>
          </p:cNvPicPr>
          <p:nvPr/>
        </p:nvPicPr>
        <p:blipFill>
          <a:blip r:embed="rId4"/>
          <a:stretch>
            <a:fillRect/>
          </a:stretch>
        </p:blipFill>
        <p:spPr>
          <a:xfrm>
            <a:off x="355115" y="4209540"/>
            <a:ext cx="5080955" cy="1320657"/>
          </a:xfrm>
          <a:prstGeom prst="rect">
            <a:avLst/>
          </a:prstGeom>
        </p:spPr>
      </p:pic>
      <p:sp>
        <p:nvSpPr>
          <p:cNvPr id="10" name="CasellaDiTesto 9"/>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
        <p:nvSpPr>
          <p:cNvPr id="7" name="Titolo 1">
            <a:extLst>
              <a:ext uri="{FF2B5EF4-FFF2-40B4-BE49-F238E27FC236}">
                <a16:creationId xmlns:a16="http://schemas.microsoft.com/office/drawing/2014/main" id="{11AFF751-AA62-052C-33DD-B90658620343}"/>
              </a:ext>
            </a:extLst>
          </p:cNvPr>
          <p:cNvSpPr txBox="1">
            <a:spLocks/>
          </p:cNvSpPr>
          <p:nvPr/>
        </p:nvSpPr>
        <p:spPr>
          <a:xfrm>
            <a:off x="740612" y="2574909"/>
            <a:ext cx="4309959"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t>Some examples of solutions where AI can provide benefits</a:t>
            </a:r>
          </a:p>
        </p:txBody>
      </p:sp>
    </p:spTree>
    <p:extLst>
      <p:ext uri="{BB962C8B-B14F-4D97-AF65-F5344CB8AC3E}">
        <p14:creationId xmlns:p14="http://schemas.microsoft.com/office/powerpoint/2010/main" val="3988867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a:t>AI and </a:t>
            </a:r>
            <a:r>
              <a:rPr lang="it-IT" sz="4000" b="1" dirty="0" err="1"/>
              <a:t>others</a:t>
            </a:r>
            <a:r>
              <a:rPr lang="it-IT" sz="4000" b="1" dirty="0"/>
              <a:t> Innovative Solutions</a:t>
            </a:r>
            <a:endParaRPr lang="en-CA" sz="4000" b="1" dirty="0"/>
          </a:p>
        </p:txBody>
      </p:sp>
      <p:pic>
        <p:nvPicPr>
          <p:cNvPr id="5" name="Immagine 4"/>
          <p:cNvPicPr>
            <a:picLocks noChangeAspect="1"/>
          </p:cNvPicPr>
          <p:nvPr/>
        </p:nvPicPr>
        <p:blipFill rotWithShape="1">
          <a:blip r:embed="rId2"/>
          <a:srcRect t="5848" r="1094" b="62664"/>
          <a:stretch/>
        </p:blipFill>
        <p:spPr>
          <a:xfrm>
            <a:off x="9526" y="1638302"/>
            <a:ext cx="12182474" cy="1993420"/>
          </a:xfrm>
          <a:prstGeom prst="rect">
            <a:avLst/>
          </a:prstGeom>
        </p:spPr>
      </p:pic>
      <p:pic>
        <p:nvPicPr>
          <p:cNvPr id="2" name="Immagine 1"/>
          <p:cNvPicPr>
            <a:picLocks noChangeAspect="1"/>
          </p:cNvPicPr>
          <p:nvPr/>
        </p:nvPicPr>
        <p:blipFill>
          <a:blip r:embed="rId3"/>
          <a:stretch>
            <a:fillRect/>
          </a:stretch>
        </p:blipFill>
        <p:spPr>
          <a:xfrm>
            <a:off x="0" y="3706448"/>
            <a:ext cx="12192000" cy="2875514"/>
          </a:xfrm>
          <a:prstGeom prst="rect">
            <a:avLst/>
          </a:prstGeom>
        </p:spPr>
      </p:pic>
      <p:sp>
        <p:nvSpPr>
          <p:cNvPr id="6" name="CasellaDiTesto 5"/>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Tree>
    <p:extLst>
      <p:ext uri="{BB962C8B-B14F-4D97-AF65-F5344CB8AC3E}">
        <p14:creationId xmlns:p14="http://schemas.microsoft.com/office/powerpoint/2010/main" val="1839517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a:t>KNOWLEDGE BOX</a:t>
            </a:r>
            <a:endParaRPr lang="en-CA" sz="4000" b="1" dirty="0"/>
          </a:p>
        </p:txBody>
      </p:sp>
      <p:pic>
        <p:nvPicPr>
          <p:cNvPr id="6" name="Immagine 5"/>
          <p:cNvPicPr>
            <a:picLocks noChangeAspect="1"/>
          </p:cNvPicPr>
          <p:nvPr/>
        </p:nvPicPr>
        <p:blipFill>
          <a:blip r:embed="rId2"/>
          <a:stretch>
            <a:fillRect/>
          </a:stretch>
        </p:blipFill>
        <p:spPr>
          <a:xfrm>
            <a:off x="9022097" y="1873388"/>
            <a:ext cx="3172690" cy="2612348"/>
          </a:xfrm>
          <a:prstGeom prst="rect">
            <a:avLst/>
          </a:prstGeom>
        </p:spPr>
      </p:pic>
      <p:pic>
        <p:nvPicPr>
          <p:cNvPr id="3" name="Immagine 2"/>
          <p:cNvPicPr>
            <a:picLocks noChangeAspect="1"/>
          </p:cNvPicPr>
          <p:nvPr/>
        </p:nvPicPr>
        <p:blipFill rotWithShape="1">
          <a:blip r:embed="rId3"/>
          <a:srcRect t="18056" b="5555"/>
          <a:stretch/>
        </p:blipFill>
        <p:spPr>
          <a:xfrm>
            <a:off x="0" y="4494449"/>
            <a:ext cx="12178028" cy="2372256"/>
          </a:xfrm>
          <a:prstGeom prst="rect">
            <a:avLst/>
          </a:prstGeom>
        </p:spPr>
      </p:pic>
      <p:sp>
        <p:nvSpPr>
          <p:cNvPr id="8" name="CasellaDiTesto 7"/>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
        <p:nvSpPr>
          <p:cNvPr id="2" name="TextBox 24">
            <a:extLst>
              <a:ext uri="{FF2B5EF4-FFF2-40B4-BE49-F238E27FC236}">
                <a16:creationId xmlns:a16="http://schemas.microsoft.com/office/drawing/2014/main" id="{A203A809-D59D-62E5-9F55-60F6D7FDBCB6}"/>
              </a:ext>
            </a:extLst>
          </p:cNvPr>
          <p:cNvSpPr txBox="1"/>
          <p:nvPr/>
        </p:nvSpPr>
        <p:spPr>
          <a:xfrm>
            <a:off x="1193260" y="5165554"/>
            <a:ext cx="1586016" cy="646331"/>
          </a:xfrm>
          <a:prstGeom prst="rect">
            <a:avLst/>
          </a:prstGeom>
          <a:noFill/>
        </p:spPr>
        <p:txBody>
          <a:bodyPr wrap="square" rtlCol="0">
            <a:spAutoFit/>
          </a:bodyPr>
          <a:lstStyle/>
          <a:p>
            <a:pPr algn="ctr"/>
            <a:r>
              <a:rPr lang="it-IT" sz="1200" b="1" dirty="0">
                <a:latin typeface="Merriweather Black" panose="00000A00000000000000" pitchFamily="2" charset="0"/>
              </a:rPr>
              <a:t>Multi-</a:t>
            </a:r>
            <a:r>
              <a:rPr lang="it-IT" sz="1200" b="1" dirty="0" err="1">
                <a:latin typeface="Merriweather Black" panose="00000A00000000000000" pitchFamily="2" charset="0"/>
              </a:rPr>
              <a:t>platform</a:t>
            </a:r>
            <a:r>
              <a:rPr lang="it-IT" sz="1200" b="1" dirty="0">
                <a:latin typeface="Merriweather Black" panose="00000A00000000000000" pitchFamily="2" charset="0"/>
              </a:rPr>
              <a:t> </a:t>
            </a:r>
            <a:r>
              <a:rPr lang="it-IT" sz="1200" b="1" dirty="0" err="1">
                <a:latin typeface="Merriweather Black" panose="00000A00000000000000" pitchFamily="2" charset="0"/>
              </a:rPr>
              <a:t>architecture</a:t>
            </a:r>
            <a:r>
              <a:rPr lang="it-IT" sz="1200" b="1" dirty="0">
                <a:latin typeface="Merriweather Black" panose="00000A00000000000000" pitchFamily="2" charset="0"/>
              </a:rPr>
              <a:t> (</a:t>
            </a:r>
            <a:r>
              <a:rPr lang="it-IT" sz="1200" b="1" dirty="0" err="1">
                <a:latin typeface="Merriweather Black" panose="00000A00000000000000" pitchFamily="2" charset="0"/>
              </a:rPr>
              <a:t>Android</a:t>
            </a:r>
            <a:r>
              <a:rPr lang="it-IT" sz="1200" b="1" dirty="0">
                <a:latin typeface="Merriweather Black" panose="00000A00000000000000" pitchFamily="2" charset="0"/>
              </a:rPr>
              <a:t>, iOS)</a:t>
            </a:r>
          </a:p>
        </p:txBody>
      </p:sp>
      <p:sp>
        <p:nvSpPr>
          <p:cNvPr id="4" name="TextBox 25">
            <a:extLst>
              <a:ext uri="{FF2B5EF4-FFF2-40B4-BE49-F238E27FC236}">
                <a16:creationId xmlns:a16="http://schemas.microsoft.com/office/drawing/2014/main" id="{E5AF2E9A-0F6D-C9A4-1DB3-9A12664AD355}"/>
              </a:ext>
            </a:extLst>
          </p:cNvPr>
          <p:cNvSpPr txBox="1"/>
          <p:nvPr/>
        </p:nvSpPr>
        <p:spPr>
          <a:xfrm>
            <a:off x="3815930" y="5125950"/>
            <a:ext cx="1410372" cy="646331"/>
          </a:xfrm>
          <a:prstGeom prst="rect">
            <a:avLst/>
          </a:prstGeom>
          <a:noFill/>
        </p:spPr>
        <p:txBody>
          <a:bodyPr wrap="square" rtlCol="0">
            <a:spAutoFit/>
          </a:bodyPr>
          <a:lstStyle/>
          <a:p>
            <a:pPr algn="ctr"/>
            <a:r>
              <a:rPr lang="it-IT" sz="1200" b="1" dirty="0" err="1">
                <a:latin typeface="Merriweather Black" panose="00000A00000000000000" pitchFamily="2" charset="0"/>
              </a:rPr>
              <a:t>IoT</a:t>
            </a:r>
            <a:r>
              <a:rPr lang="it-IT" sz="1200" b="1" dirty="0">
                <a:latin typeface="Merriweather Black" panose="00000A00000000000000" pitchFamily="2" charset="0"/>
              </a:rPr>
              <a:t> </a:t>
            </a:r>
            <a:r>
              <a:rPr lang="it-IT" sz="1200" b="1" dirty="0" err="1">
                <a:latin typeface="Merriweather Black" panose="00000A00000000000000" pitchFamily="2" charset="0"/>
              </a:rPr>
              <a:t>based</a:t>
            </a:r>
            <a:r>
              <a:rPr lang="it-IT" sz="1200" b="1" dirty="0">
                <a:latin typeface="Merriweather Black" panose="00000A00000000000000" pitchFamily="2" charset="0"/>
              </a:rPr>
              <a:t> Machine Data Accessibility</a:t>
            </a:r>
          </a:p>
        </p:txBody>
      </p:sp>
      <p:sp>
        <p:nvSpPr>
          <p:cNvPr id="5" name="TextBox 26">
            <a:extLst>
              <a:ext uri="{FF2B5EF4-FFF2-40B4-BE49-F238E27FC236}">
                <a16:creationId xmlns:a16="http://schemas.microsoft.com/office/drawing/2014/main" id="{F2CE1D9E-7018-A6F7-3416-8ADF0A044EF2}"/>
              </a:ext>
            </a:extLst>
          </p:cNvPr>
          <p:cNvSpPr txBox="1"/>
          <p:nvPr/>
        </p:nvSpPr>
        <p:spPr>
          <a:xfrm>
            <a:off x="6374903" y="5033616"/>
            <a:ext cx="1586016" cy="1015663"/>
          </a:xfrm>
          <a:prstGeom prst="rect">
            <a:avLst/>
          </a:prstGeom>
          <a:noFill/>
        </p:spPr>
        <p:txBody>
          <a:bodyPr wrap="square" rtlCol="0">
            <a:spAutoFit/>
          </a:bodyPr>
          <a:lstStyle/>
          <a:p>
            <a:pPr algn="ctr"/>
            <a:r>
              <a:rPr lang="it-IT" sz="1200" b="1" dirty="0">
                <a:latin typeface="Merriweather Black" panose="00000A00000000000000" pitchFamily="2" charset="0"/>
              </a:rPr>
              <a:t>Intuitive </a:t>
            </a:r>
            <a:r>
              <a:rPr lang="it-IT" sz="1200" b="1" dirty="0" err="1">
                <a:latin typeface="Merriweather Black" panose="00000A00000000000000" pitchFamily="2" charset="0"/>
              </a:rPr>
              <a:t>access</a:t>
            </a:r>
            <a:r>
              <a:rPr lang="it-IT" sz="1200" b="1" dirty="0">
                <a:latin typeface="Merriweather Black" panose="00000A00000000000000" pitchFamily="2" charset="0"/>
              </a:rPr>
              <a:t> to information (e.g. </a:t>
            </a:r>
            <a:r>
              <a:rPr lang="it-IT" sz="1200" b="1" dirty="0" err="1">
                <a:latin typeface="Merriweather Black" panose="00000A00000000000000" pitchFamily="2" charset="0"/>
              </a:rPr>
              <a:t>photos</a:t>
            </a:r>
            <a:r>
              <a:rPr lang="it-IT" sz="1200" b="1" dirty="0">
                <a:latin typeface="Merriweather Black" panose="00000A00000000000000" pitchFamily="2" charset="0"/>
              </a:rPr>
              <a:t>, </a:t>
            </a:r>
            <a:r>
              <a:rPr lang="it-IT" sz="1200" b="1" dirty="0" err="1">
                <a:latin typeface="Merriweather Black" panose="00000A00000000000000" pitchFamily="2" charset="0"/>
              </a:rPr>
              <a:t>videos</a:t>
            </a:r>
            <a:r>
              <a:rPr lang="it-IT" sz="1200" b="1" dirty="0">
                <a:latin typeface="Merriweather Black" panose="00000A00000000000000" pitchFamily="2" charset="0"/>
              </a:rPr>
              <a:t>, text, chat, video-conference)</a:t>
            </a:r>
          </a:p>
        </p:txBody>
      </p:sp>
      <p:sp>
        <p:nvSpPr>
          <p:cNvPr id="10" name="TextBox 27">
            <a:extLst>
              <a:ext uri="{FF2B5EF4-FFF2-40B4-BE49-F238E27FC236}">
                <a16:creationId xmlns:a16="http://schemas.microsoft.com/office/drawing/2014/main" id="{A7F3991D-DCDE-0F9A-74DC-FA7DC7064EBD}"/>
              </a:ext>
            </a:extLst>
          </p:cNvPr>
          <p:cNvSpPr txBox="1"/>
          <p:nvPr/>
        </p:nvSpPr>
        <p:spPr>
          <a:xfrm>
            <a:off x="8895077" y="5132353"/>
            <a:ext cx="1586017" cy="646331"/>
          </a:xfrm>
          <a:prstGeom prst="rect">
            <a:avLst/>
          </a:prstGeom>
          <a:noFill/>
        </p:spPr>
        <p:txBody>
          <a:bodyPr wrap="square" rtlCol="0">
            <a:spAutoFit/>
          </a:bodyPr>
          <a:lstStyle/>
          <a:p>
            <a:pPr algn="ctr"/>
            <a:r>
              <a:rPr lang="it-IT" sz="1200" b="1" dirty="0">
                <a:latin typeface="Merriweather Black" panose="00000A00000000000000" pitchFamily="2" charset="0"/>
              </a:rPr>
              <a:t>Interactive 3D Virtual Reality and AR Content</a:t>
            </a:r>
          </a:p>
        </p:txBody>
      </p:sp>
      <p:sp>
        <p:nvSpPr>
          <p:cNvPr id="12" name="Titolo 1">
            <a:extLst>
              <a:ext uri="{FF2B5EF4-FFF2-40B4-BE49-F238E27FC236}">
                <a16:creationId xmlns:a16="http://schemas.microsoft.com/office/drawing/2014/main" id="{F067C1A0-4E8F-3266-F95B-DDB2EDA7DB7E}"/>
              </a:ext>
            </a:extLst>
          </p:cNvPr>
          <p:cNvSpPr txBox="1">
            <a:spLocks/>
          </p:cNvSpPr>
          <p:nvPr/>
        </p:nvSpPr>
        <p:spPr>
          <a:xfrm>
            <a:off x="152400" y="1796498"/>
            <a:ext cx="8660674" cy="142641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l">
              <a:lnSpc>
                <a:spcPct val="100000"/>
              </a:lnSpc>
              <a:buFont typeface="Wingdings" panose="05000000000000000000" pitchFamily="2" charset="2"/>
              <a:buChar char="q"/>
            </a:pPr>
            <a:r>
              <a:rPr lang="en-US" sz="1600" dirty="0">
                <a:latin typeface="Merriweather Light" panose="00000400000000000000" pitchFamily="2" charset="0"/>
              </a:rPr>
              <a:t>Knowledge Box MS (Manufacturing Systems) is an innovative AI-driven tool ready to solve the company needs, improving operators’ skills in human-machine interactions within an Industry 4.0 content</a:t>
            </a:r>
          </a:p>
          <a:p>
            <a:pPr marL="171450" indent="-171450" algn="l">
              <a:lnSpc>
                <a:spcPct val="100000"/>
              </a:lnSpc>
              <a:buFont typeface="Wingdings" panose="05000000000000000000" pitchFamily="2" charset="2"/>
              <a:buChar char="q"/>
            </a:pPr>
            <a:r>
              <a:rPr lang="en-US" sz="1600" dirty="0">
                <a:latin typeface="Merriweather Light" panose="00000400000000000000" pitchFamily="2" charset="0"/>
              </a:rPr>
              <a:t>Information systems and devices always connected to have a fast, intelligent access to Augmented Reality contents related to maintenance, safety, security, training and troubleshooting.</a:t>
            </a:r>
          </a:p>
        </p:txBody>
      </p:sp>
      <p:sp>
        <p:nvSpPr>
          <p:cNvPr id="13" name="Rectangle 22">
            <a:extLst>
              <a:ext uri="{FF2B5EF4-FFF2-40B4-BE49-F238E27FC236}">
                <a16:creationId xmlns:a16="http://schemas.microsoft.com/office/drawing/2014/main" id="{69867B8E-7B40-0DAB-5497-5E056BEDBFCD}"/>
              </a:ext>
            </a:extLst>
          </p:cNvPr>
          <p:cNvSpPr/>
          <p:nvPr/>
        </p:nvSpPr>
        <p:spPr>
          <a:xfrm>
            <a:off x="351896" y="3400025"/>
            <a:ext cx="4332486" cy="861774"/>
          </a:xfrm>
          <a:prstGeom prst="rect">
            <a:avLst/>
          </a:prstGeom>
        </p:spPr>
        <p:txBody>
          <a:bodyPr wrap="square">
            <a:spAutoFit/>
          </a:bodyPr>
          <a:lstStyle/>
          <a:p>
            <a:pPr>
              <a:spcAft>
                <a:spcPts val="600"/>
              </a:spcAft>
            </a:pPr>
            <a:r>
              <a:rPr lang="en" sz="1000" b="1" dirty="0">
                <a:latin typeface="Merriweather Light" panose="00000400000000000000" pitchFamily="2" charset="0"/>
              </a:rPr>
              <a:t>Other features</a:t>
            </a:r>
          </a:p>
          <a:p>
            <a:pPr marL="285750" indent="-285750">
              <a:spcAft>
                <a:spcPts val="600"/>
              </a:spcAft>
              <a:buFont typeface="Wingdings" pitchFamily="2" charset="2"/>
              <a:buChar char="q"/>
            </a:pPr>
            <a:r>
              <a:rPr lang="it-IT" sz="1000" dirty="0" err="1">
                <a:latin typeface="Merriweather Light" panose="00000400000000000000" pitchFamily="2" charset="0"/>
                <a:ea typeface="Avenir Next" charset="0"/>
                <a:cs typeface="Avenir Next" charset="0"/>
              </a:rPr>
              <a:t>Manuals</a:t>
            </a:r>
            <a:r>
              <a:rPr lang="it-IT" sz="1000" dirty="0">
                <a:latin typeface="Merriweather Light" panose="00000400000000000000" pitchFamily="2" charset="0"/>
                <a:ea typeface="Avenir Next" charset="0"/>
                <a:cs typeface="Avenir Next" charset="0"/>
              </a:rPr>
              <a:t>, 3D </a:t>
            </a:r>
            <a:r>
              <a:rPr lang="it-IT" sz="1000" dirty="0" err="1">
                <a:latin typeface="Merriweather Light" panose="00000400000000000000" pitchFamily="2" charset="0"/>
                <a:ea typeface="Avenir Next" charset="0"/>
                <a:cs typeface="Avenir Next" charset="0"/>
              </a:rPr>
              <a:t>construction</a:t>
            </a:r>
            <a:r>
              <a:rPr lang="it-IT" sz="1000" dirty="0">
                <a:latin typeface="Merriweather Light" panose="00000400000000000000" pitchFamily="2" charset="0"/>
                <a:ea typeface="Avenir Next" charset="0"/>
                <a:cs typeface="Avenir Next" charset="0"/>
              </a:rPr>
              <a:t> </a:t>
            </a:r>
            <a:r>
              <a:rPr lang="it-IT" sz="1000" dirty="0" err="1">
                <a:latin typeface="Merriweather Light" panose="00000400000000000000" pitchFamily="2" charset="0"/>
                <a:ea typeface="Avenir Next" charset="0"/>
                <a:cs typeface="Avenir Next" charset="0"/>
              </a:rPr>
              <a:t>models</a:t>
            </a:r>
            <a:r>
              <a:rPr lang="it-IT" sz="1000" dirty="0">
                <a:latin typeface="Merriweather Light" panose="00000400000000000000" pitchFamily="2" charset="0"/>
                <a:ea typeface="Avenir Next" charset="0"/>
                <a:cs typeface="Avenir Next" charset="0"/>
              </a:rPr>
              <a:t>, security </a:t>
            </a:r>
            <a:r>
              <a:rPr lang="it-IT" sz="1000" dirty="0" err="1">
                <a:latin typeface="Merriweather Light" panose="00000400000000000000" pitchFamily="2" charset="0"/>
                <a:ea typeface="Avenir Next" charset="0"/>
                <a:cs typeface="Avenir Next" charset="0"/>
              </a:rPr>
              <a:t>norms</a:t>
            </a:r>
            <a:r>
              <a:rPr lang="it-IT" sz="1000" dirty="0">
                <a:latin typeface="Merriweather Light" panose="00000400000000000000" pitchFamily="2" charset="0"/>
                <a:ea typeface="Avenir Next" charset="0"/>
                <a:cs typeface="Avenir Next" charset="0"/>
              </a:rPr>
              <a:t>, standard </a:t>
            </a:r>
            <a:r>
              <a:rPr lang="it-IT" sz="1000" dirty="0" err="1">
                <a:latin typeface="Merriweather Light" panose="00000400000000000000" pitchFamily="2" charset="0"/>
                <a:ea typeface="Avenir Next" charset="0"/>
                <a:cs typeface="Avenir Next" charset="0"/>
              </a:rPr>
              <a:t>maintenance</a:t>
            </a:r>
            <a:r>
              <a:rPr lang="it-IT" sz="1000" dirty="0">
                <a:latin typeface="Merriweather Light" panose="00000400000000000000" pitchFamily="2" charset="0"/>
                <a:ea typeface="Avenir Next" charset="0"/>
                <a:cs typeface="Avenir Next" charset="0"/>
              </a:rPr>
              <a:t> </a:t>
            </a:r>
            <a:r>
              <a:rPr lang="it-IT" sz="1000" dirty="0" err="1">
                <a:latin typeface="Merriweather Light" panose="00000400000000000000" pitchFamily="2" charset="0"/>
                <a:ea typeface="Avenir Next" charset="0"/>
                <a:cs typeface="Avenir Next" charset="0"/>
              </a:rPr>
              <a:t>plans</a:t>
            </a:r>
            <a:r>
              <a:rPr lang="it-IT" sz="1000" dirty="0">
                <a:latin typeface="Merriweather Light" panose="00000400000000000000" pitchFamily="2" charset="0"/>
                <a:ea typeface="Avenir Next" charset="0"/>
                <a:cs typeface="Avenir Next" charset="0"/>
              </a:rPr>
              <a:t>, etc.</a:t>
            </a:r>
          </a:p>
          <a:p>
            <a:pPr marL="285750" indent="-285750">
              <a:spcAft>
                <a:spcPts val="600"/>
              </a:spcAft>
              <a:buFont typeface="Wingdings" pitchFamily="2" charset="2"/>
              <a:buChar char="q"/>
            </a:pPr>
            <a:r>
              <a:rPr lang="it-IT" sz="1000" dirty="0">
                <a:latin typeface="Merriweather Light" panose="00000400000000000000" pitchFamily="2" charset="0"/>
                <a:ea typeface="Avenir Next" charset="0"/>
                <a:cs typeface="Avenir Next" charset="0"/>
              </a:rPr>
              <a:t>Marker-</a:t>
            </a:r>
            <a:r>
              <a:rPr lang="it-IT" sz="1000" dirty="0" err="1">
                <a:latin typeface="Merriweather Light" panose="00000400000000000000" pitchFamily="2" charset="0"/>
                <a:ea typeface="Avenir Next" charset="0"/>
                <a:cs typeface="Avenir Next" charset="0"/>
              </a:rPr>
              <a:t>based</a:t>
            </a:r>
            <a:r>
              <a:rPr lang="it-IT" sz="1000" dirty="0">
                <a:latin typeface="Merriweather Light" panose="00000400000000000000" pitchFamily="2" charset="0"/>
                <a:ea typeface="Avenir Next" charset="0"/>
                <a:cs typeface="Avenir Next" charset="0"/>
              </a:rPr>
              <a:t>, marker-</a:t>
            </a:r>
            <a:r>
              <a:rPr lang="it-IT" sz="1000" dirty="0" err="1">
                <a:latin typeface="Merriweather Light" panose="00000400000000000000" pitchFamily="2" charset="0"/>
                <a:ea typeface="Avenir Next" charset="0"/>
                <a:cs typeface="Avenir Next" charset="0"/>
              </a:rPr>
              <a:t>less</a:t>
            </a:r>
            <a:r>
              <a:rPr lang="it-IT" sz="1000" dirty="0">
                <a:latin typeface="Merriweather Light" panose="00000400000000000000" pitchFamily="2" charset="0"/>
                <a:ea typeface="Avenir Next" charset="0"/>
                <a:cs typeface="Avenir Next" charset="0"/>
              </a:rPr>
              <a:t> &amp; location-</a:t>
            </a:r>
            <a:r>
              <a:rPr lang="it-IT" sz="1000" dirty="0" err="1">
                <a:latin typeface="Merriweather Light" panose="00000400000000000000" pitchFamily="2" charset="0"/>
                <a:ea typeface="Avenir Next" charset="0"/>
                <a:cs typeface="Avenir Next" charset="0"/>
              </a:rPr>
              <a:t>based</a:t>
            </a:r>
            <a:r>
              <a:rPr lang="it-IT" sz="1000" dirty="0">
                <a:latin typeface="Merriweather Light" panose="00000400000000000000" pitchFamily="2" charset="0"/>
                <a:ea typeface="Avenir Next" charset="0"/>
                <a:cs typeface="Avenir Next" charset="0"/>
              </a:rPr>
              <a:t> </a:t>
            </a:r>
            <a:r>
              <a:rPr lang="it-IT" sz="1000" dirty="0" err="1">
                <a:latin typeface="Merriweather Light" panose="00000400000000000000" pitchFamily="2" charset="0"/>
                <a:ea typeface="Avenir Next" charset="0"/>
                <a:cs typeface="Avenir Next" charset="0"/>
              </a:rPr>
              <a:t>Augmented</a:t>
            </a:r>
            <a:r>
              <a:rPr lang="it-IT" sz="1000" dirty="0">
                <a:latin typeface="Merriweather Light" panose="00000400000000000000" pitchFamily="2" charset="0"/>
                <a:ea typeface="Avenir Next" charset="0"/>
                <a:cs typeface="Avenir Next" charset="0"/>
              </a:rPr>
              <a:t> Reality</a:t>
            </a:r>
          </a:p>
        </p:txBody>
      </p:sp>
      <p:sp>
        <p:nvSpPr>
          <p:cNvPr id="14" name="Rectangle 29">
            <a:extLst>
              <a:ext uri="{FF2B5EF4-FFF2-40B4-BE49-F238E27FC236}">
                <a16:creationId xmlns:a16="http://schemas.microsoft.com/office/drawing/2014/main" id="{A4ECD9AF-8273-CB54-78A8-7D39F61DDB75}"/>
              </a:ext>
            </a:extLst>
          </p:cNvPr>
          <p:cNvSpPr/>
          <p:nvPr/>
        </p:nvSpPr>
        <p:spPr>
          <a:xfrm>
            <a:off x="5325554" y="3516980"/>
            <a:ext cx="4364132" cy="707886"/>
          </a:xfrm>
          <a:prstGeom prst="rect">
            <a:avLst/>
          </a:prstGeom>
        </p:spPr>
        <p:txBody>
          <a:bodyPr wrap="square">
            <a:spAutoFit/>
          </a:bodyPr>
          <a:lstStyle/>
          <a:p>
            <a:pPr marL="285750" indent="-285750">
              <a:spcAft>
                <a:spcPts val="600"/>
              </a:spcAft>
              <a:buFont typeface="Wingdings" pitchFamily="2" charset="2"/>
              <a:buChar char="q"/>
            </a:pPr>
            <a:r>
              <a:rPr lang="en" sz="1000" dirty="0">
                <a:latin typeface="Merriweather Light" panose="00000400000000000000" pitchFamily="2" charset="0"/>
              </a:rPr>
              <a:t>Fast customization of the Digital Twin</a:t>
            </a:r>
          </a:p>
          <a:p>
            <a:pPr marL="285750" indent="-285750">
              <a:spcAft>
                <a:spcPts val="600"/>
              </a:spcAft>
              <a:buFont typeface="Wingdings" pitchFamily="2" charset="2"/>
              <a:buChar char="q"/>
            </a:pPr>
            <a:r>
              <a:rPr lang="en" sz="1000" dirty="0">
                <a:latin typeface="Merriweather Light" panose="00000400000000000000" pitchFamily="2" charset="0"/>
              </a:rPr>
              <a:t>Multi-language system </a:t>
            </a:r>
          </a:p>
          <a:p>
            <a:pPr marL="285750" indent="-285750">
              <a:spcAft>
                <a:spcPts val="600"/>
              </a:spcAft>
              <a:buFont typeface="Wingdings" pitchFamily="2" charset="2"/>
              <a:buChar char="q"/>
            </a:pPr>
            <a:r>
              <a:rPr lang="it-IT" sz="1000" dirty="0">
                <a:latin typeface="Merriweather Light" panose="00000400000000000000" pitchFamily="2" charset="0"/>
              </a:rPr>
              <a:t>Integration with </a:t>
            </a:r>
            <a:r>
              <a:rPr lang="it-IT" sz="1000" dirty="0" err="1">
                <a:latin typeface="Merriweather Light" panose="00000400000000000000" pitchFamily="2" charset="0"/>
              </a:rPr>
              <a:t>simulation</a:t>
            </a:r>
            <a:r>
              <a:rPr lang="it-IT" sz="1000" dirty="0">
                <a:latin typeface="Merriweather Light" panose="00000400000000000000" pitchFamily="2" charset="0"/>
              </a:rPr>
              <a:t> models for </a:t>
            </a:r>
            <a:r>
              <a:rPr lang="it-IT" sz="1000" dirty="0" err="1">
                <a:latin typeface="Merriweather Light" panose="00000400000000000000" pitchFamily="2" charset="0"/>
              </a:rPr>
              <a:t>optimization</a:t>
            </a:r>
            <a:r>
              <a:rPr lang="it-IT" sz="1000" dirty="0">
                <a:latin typeface="Merriweather Light" panose="00000400000000000000" pitchFamily="2" charset="0"/>
              </a:rPr>
              <a:t> </a:t>
            </a:r>
            <a:r>
              <a:rPr lang="it-IT" sz="1000" dirty="0" err="1">
                <a:latin typeface="Merriweather Light" panose="00000400000000000000" pitchFamily="2" charset="0"/>
              </a:rPr>
              <a:t>purposes</a:t>
            </a:r>
            <a:endParaRPr lang="en" sz="1000" dirty="0">
              <a:latin typeface="Merriweather Light" panose="00000400000000000000" pitchFamily="2" charset="0"/>
            </a:endParaRPr>
          </a:p>
        </p:txBody>
      </p:sp>
    </p:spTree>
    <p:extLst>
      <p:ext uri="{BB962C8B-B14F-4D97-AF65-F5344CB8AC3E}">
        <p14:creationId xmlns:p14="http://schemas.microsoft.com/office/powerpoint/2010/main" val="3077457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a:t>POCKET ASSISTANT 4.0</a:t>
            </a:r>
            <a:endParaRPr lang="en-CA" sz="4000" b="1" dirty="0"/>
          </a:p>
        </p:txBody>
      </p:sp>
      <p:pic>
        <p:nvPicPr>
          <p:cNvPr id="5" name="Immagine 4"/>
          <p:cNvPicPr>
            <a:picLocks noChangeAspect="1"/>
          </p:cNvPicPr>
          <p:nvPr/>
        </p:nvPicPr>
        <p:blipFill>
          <a:blip r:embed="rId2"/>
          <a:stretch>
            <a:fillRect/>
          </a:stretch>
        </p:blipFill>
        <p:spPr>
          <a:xfrm>
            <a:off x="8645664" y="2253419"/>
            <a:ext cx="3053804" cy="2071397"/>
          </a:xfrm>
          <a:prstGeom prst="rect">
            <a:avLst/>
          </a:prstGeom>
        </p:spPr>
      </p:pic>
      <p:pic>
        <p:nvPicPr>
          <p:cNvPr id="8" name="Immagine 7"/>
          <p:cNvPicPr>
            <a:picLocks noChangeAspect="1"/>
          </p:cNvPicPr>
          <p:nvPr/>
        </p:nvPicPr>
        <p:blipFill>
          <a:blip r:embed="rId3"/>
          <a:stretch>
            <a:fillRect/>
          </a:stretch>
        </p:blipFill>
        <p:spPr>
          <a:xfrm>
            <a:off x="8468288" y="4610552"/>
            <a:ext cx="3723712" cy="2247448"/>
          </a:xfrm>
          <a:prstGeom prst="rect">
            <a:avLst/>
          </a:prstGeom>
        </p:spPr>
      </p:pic>
      <p:pic>
        <p:nvPicPr>
          <p:cNvPr id="11" name="Immagine 10"/>
          <p:cNvPicPr>
            <a:picLocks noChangeAspect="1"/>
          </p:cNvPicPr>
          <p:nvPr/>
        </p:nvPicPr>
        <p:blipFill>
          <a:blip r:embed="rId4"/>
          <a:stretch>
            <a:fillRect/>
          </a:stretch>
        </p:blipFill>
        <p:spPr>
          <a:xfrm>
            <a:off x="535587" y="4830955"/>
            <a:ext cx="2138601" cy="1988525"/>
          </a:xfrm>
          <a:prstGeom prst="rect">
            <a:avLst/>
          </a:prstGeom>
        </p:spPr>
      </p:pic>
      <p:pic>
        <p:nvPicPr>
          <p:cNvPr id="12" name="Immagine 11"/>
          <p:cNvPicPr>
            <a:picLocks noChangeAspect="1"/>
          </p:cNvPicPr>
          <p:nvPr/>
        </p:nvPicPr>
        <p:blipFill>
          <a:blip r:embed="rId5"/>
          <a:stretch>
            <a:fillRect/>
          </a:stretch>
        </p:blipFill>
        <p:spPr>
          <a:xfrm>
            <a:off x="3026147" y="4971158"/>
            <a:ext cx="2106569" cy="1813645"/>
          </a:xfrm>
          <a:prstGeom prst="rect">
            <a:avLst/>
          </a:prstGeom>
        </p:spPr>
      </p:pic>
      <p:pic>
        <p:nvPicPr>
          <p:cNvPr id="13" name="Immagine 12"/>
          <p:cNvPicPr>
            <a:picLocks noChangeAspect="1"/>
          </p:cNvPicPr>
          <p:nvPr/>
        </p:nvPicPr>
        <p:blipFill>
          <a:blip r:embed="rId6"/>
          <a:stretch>
            <a:fillRect/>
          </a:stretch>
        </p:blipFill>
        <p:spPr>
          <a:xfrm>
            <a:off x="5603401" y="4943824"/>
            <a:ext cx="2175645" cy="1831793"/>
          </a:xfrm>
          <a:prstGeom prst="rect">
            <a:avLst/>
          </a:prstGeom>
        </p:spPr>
      </p:pic>
      <p:sp>
        <p:nvSpPr>
          <p:cNvPr id="10" name="CasellaDiTesto 9"/>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
        <p:nvSpPr>
          <p:cNvPr id="2" name="TextBox 9">
            <a:extLst>
              <a:ext uri="{FF2B5EF4-FFF2-40B4-BE49-F238E27FC236}">
                <a16:creationId xmlns:a16="http://schemas.microsoft.com/office/drawing/2014/main" id="{0521891F-CDF7-E875-7AEC-5BF70D842308}"/>
              </a:ext>
            </a:extLst>
          </p:cNvPr>
          <p:cNvSpPr txBox="1"/>
          <p:nvPr/>
        </p:nvSpPr>
        <p:spPr>
          <a:xfrm>
            <a:off x="152400" y="1583938"/>
            <a:ext cx="8001262" cy="1107996"/>
          </a:xfrm>
          <a:prstGeom prst="rect">
            <a:avLst/>
          </a:prstGeom>
          <a:noFill/>
        </p:spPr>
        <p:txBody>
          <a:bodyPr wrap="square" rtlCol="0">
            <a:spAutoFit/>
          </a:bodyPr>
          <a:lstStyle/>
          <a:p>
            <a:pPr algn="just">
              <a:spcAft>
                <a:spcPts val="1200"/>
              </a:spcAft>
            </a:pPr>
            <a:r>
              <a:rPr kumimoji="0" lang="en-US" altLang="en-US" sz="1400" b="1" i="0" u="none" strike="noStrike" cap="none" normalizeH="0" baseline="0" dirty="0" bmk="">
                <a:ln>
                  <a:noFill/>
                </a:ln>
                <a:solidFill>
                  <a:schemeClr val="tx1"/>
                </a:solidFill>
                <a:effectLst/>
                <a:latin typeface="Merriweather Light" panose="00000400000000000000" pitchFamily="2" charset="0"/>
                <a:ea typeface="Calibri" panose="020F0502020204030204" pitchFamily="34" charset="0"/>
                <a:cs typeface="Arial" panose="020B0604020202020204" pitchFamily="34" charset="0"/>
              </a:rPr>
              <a:t>Human-in-the-Loop (HIL) Training and Support in the Smart Factory with Pocket Assistant 4.0</a:t>
            </a:r>
            <a:endParaRPr lang="en-US" altLang="en-US" sz="1400" b="1" dirty="0" bmk="">
              <a:latin typeface="Merriweather Light" panose="00000400000000000000" pitchFamily="2" charset="0"/>
              <a:ea typeface="Calibri" panose="020F0502020204030204" pitchFamily="34" charset="0"/>
              <a:cs typeface="Arial" panose="020B0604020202020204" pitchFamily="34" charset="0"/>
            </a:endParaRPr>
          </a:p>
          <a:p>
            <a:pPr marL="285750" indent="-285750" algn="just">
              <a:spcAft>
                <a:spcPts val="1200"/>
              </a:spcAft>
              <a:buFont typeface="Wingdings" pitchFamily="2" charset="2"/>
              <a:buChar char="q"/>
            </a:pPr>
            <a:r>
              <a:rPr lang="en" sz="1400" b="1" dirty="0">
                <a:latin typeface="Merriweather Light" panose="00000400000000000000" pitchFamily="2" charset="0"/>
              </a:rPr>
              <a:t>Mission: </a:t>
            </a:r>
            <a:r>
              <a:rPr lang="en-US" sz="1400" dirty="0">
                <a:latin typeface="Merriweather Light" panose="00000400000000000000" pitchFamily="2" charset="0"/>
              </a:rPr>
              <a:t>provide shop floor operators (even inexperienced) with AR content on tasks/ procedures execution and intuitive knowledge fruition to increase learning effectiveness, speed up operations and minimize errors and accidents</a:t>
            </a:r>
            <a:endParaRPr lang="en" sz="1400" dirty="0">
              <a:latin typeface="Merriweather Light" panose="00000400000000000000" pitchFamily="2" charset="0"/>
            </a:endParaRPr>
          </a:p>
        </p:txBody>
      </p:sp>
      <p:sp>
        <p:nvSpPr>
          <p:cNvPr id="3" name="TextBox 9">
            <a:extLst>
              <a:ext uri="{FF2B5EF4-FFF2-40B4-BE49-F238E27FC236}">
                <a16:creationId xmlns:a16="http://schemas.microsoft.com/office/drawing/2014/main" id="{4B13AEB7-4D27-A0A0-F6FB-53B985A297DE}"/>
              </a:ext>
            </a:extLst>
          </p:cNvPr>
          <p:cNvSpPr txBox="1"/>
          <p:nvPr/>
        </p:nvSpPr>
        <p:spPr>
          <a:xfrm>
            <a:off x="122407" y="2876553"/>
            <a:ext cx="8001260" cy="1908215"/>
          </a:xfrm>
          <a:prstGeom prst="rect">
            <a:avLst/>
          </a:prstGeom>
          <a:noFill/>
        </p:spPr>
        <p:txBody>
          <a:bodyPr wrap="square" rtlCol="0">
            <a:spAutoFit/>
          </a:bodyPr>
          <a:lstStyle/>
          <a:p>
            <a:pPr algn="just">
              <a:spcAft>
                <a:spcPts val="600"/>
              </a:spcAft>
            </a:pPr>
            <a:r>
              <a:rPr lang="it-IT" altLang="en-US" sz="1400" b="1" dirty="0" err="1" bmk="">
                <a:latin typeface="Merriweather Light" panose="00000400000000000000" pitchFamily="2" charset="0"/>
                <a:ea typeface="Calibri" panose="020F0502020204030204" pitchFamily="34" charset="0"/>
                <a:cs typeface="Arial" panose="020B0604020202020204" pitchFamily="34" charset="0"/>
              </a:rPr>
              <a:t>Functionalities</a:t>
            </a:r>
            <a:endParaRPr lang="en" sz="1400" dirty="0">
              <a:latin typeface="Merriweather Light" panose="00000400000000000000" pitchFamily="2" charset="0"/>
            </a:endParaRPr>
          </a:p>
          <a:p>
            <a:pPr marL="285750" indent="-285750" algn="just">
              <a:spcAft>
                <a:spcPts val="600"/>
              </a:spcAft>
              <a:buFont typeface="Wingdings" pitchFamily="2" charset="2"/>
              <a:buChar char="q"/>
            </a:pPr>
            <a:r>
              <a:rPr lang="en-US" sz="1400" dirty="0">
                <a:latin typeface="Merriweather Light" panose="00000400000000000000" pitchFamily="2" charset="0"/>
              </a:rPr>
              <a:t>make available knowledge resources (e.g. manuals, videos, 3D models, guided procedures) usually not directly available at the workplace</a:t>
            </a:r>
          </a:p>
          <a:p>
            <a:pPr marL="285750" indent="-285750" algn="just">
              <a:spcAft>
                <a:spcPts val="600"/>
              </a:spcAft>
              <a:buFont typeface="Wingdings" pitchFamily="2" charset="2"/>
              <a:buChar char="q"/>
            </a:pPr>
            <a:r>
              <a:rPr lang="en-US" sz="1400" dirty="0">
                <a:latin typeface="Merriweather Light" panose="00000400000000000000" pitchFamily="2" charset="0"/>
              </a:rPr>
              <a:t>be a consultation tool for operators to get easy and fast access to information and contents through AR and a digital intelligent vocal-based assistant</a:t>
            </a:r>
          </a:p>
          <a:p>
            <a:pPr marL="285750" indent="-285750" algn="just">
              <a:spcAft>
                <a:spcPts val="600"/>
              </a:spcAft>
              <a:buFont typeface="Wingdings" pitchFamily="2" charset="2"/>
              <a:buChar char="q"/>
            </a:pPr>
            <a:r>
              <a:rPr lang="en-US" sz="1400" dirty="0">
                <a:latin typeface="Merriweather Light" panose="00000400000000000000" pitchFamily="2" charset="0"/>
              </a:rPr>
              <a:t>be an immersive and absorbing training environment on new and/or complex procedures</a:t>
            </a:r>
          </a:p>
          <a:p>
            <a:pPr marL="285750" indent="-285750" algn="just">
              <a:spcAft>
                <a:spcPts val="600"/>
              </a:spcAft>
              <a:buFont typeface="Wingdings" pitchFamily="2" charset="2"/>
              <a:buChar char="q"/>
            </a:pPr>
            <a:r>
              <a:rPr lang="en-US" sz="1400" dirty="0">
                <a:latin typeface="Merriweather Light" panose="00000400000000000000" pitchFamily="2" charset="0"/>
              </a:rPr>
              <a:t>be a tool for workplace safety enhancement</a:t>
            </a:r>
          </a:p>
        </p:txBody>
      </p:sp>
    </p:spTree>
    <p:extLst>
      <p:ext uri="{BB962C8B-B14F-4D97-AF65-F5344CB8AC3E}">
        <p14:creationId xmlns:p14="http://schemas.microsoft.com/office/powerpoint/2010/main" val="3805041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a:t>Virtual, </a:t>
            </a:r>
            <a:r>
              <a:rPr lang="it-IT" sz="4000" b="1" dirty="0" err="1"/>
              <a:t>Augmented</a:t>
            </a:r>
            <a:r>
              <a:rPr lang="it-IT" sz="4000" b="1" dirty="0"/>
              <a:t> and Extended Reality</a:t>
            </a:r>
            <a:endParaRPr lang="en-CA" sz="4000" b="1" dirty="0"/>
          </a:p>
        </p:txBody>
      </p:sp>
      <p:sp>
        <p:nvSpPr>
          <p:cNvPr id="8" name="CasellaDiTesto 7"/>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grpSp>
        <p:nvGrpSpPr>
          <p:cNvPr id="3" name="Group 34">
            <a:extLst>
              <a:ext uri="{FF2B5EF4-FFF2-40B4-BE49-F238E27FC236}">
                <a16:creationId xmlns:a16="http://schemas.microsoft.com/office/drawing/2014/main" id="{0B1D95CF-EA1F-8D4F-C29C-2619CB799E03}"/>
              </a:ext>
            </a:extLst>
          </p:cNvPr>
          <p:cNvGrpSpPr/>
          <p:nvPr/>
        </p:nvGrpSpPr>
        <p:grpSpPr>
          <a:xfrm>
            <a:off x="9352470" y="1568302"/>
            <a:ext cx="2715815" cy="3560758"/>
            <a:chOff x="8708766" y="2181117"/>
            <a:chExt cx="3187759" cy="4179532"/>
          </a:xfrm>
        </p:grpSpPr>
        <p:pic>
          <p:nvPicPr>
            <p:cNvPr id="4" name="Picture 10">
              <a:extLst>
                <a:ext uri="{FF2B5EF4-FFF2-40B4-BE49-F238E27FC236}">
                  <a16:creationId xmlns:a16="http://schemas.microsoft.com/office/drawing/2014/main" id="{D991668F-EAFA-AD3A-0EF9-B5EF926EB8E7}"/>
                </a:ext>
              </a:extLst>
            </p:cNvPr>
            <p:cNvPicPr/>
            <p:nvPr/>
          </p:nvPicPr>
          <p:blipFill rotWithShape="1">
            <a:blip r:embed="rId2" cstate="print">
              <a:extLst>
                <a:ext uri="{28A0092B-C50C-407E-A947-70E740481C1C}">
                  <a14:useLocalDpi xmlns:a14="http://schemas.microsoft.com/office/drawing/2010/main"/>
                </a:ext>
              </a:extLst>
            </a:blip>
            <a:srcRect/>
            <a:stretch/>
          </p:blipFill>
          <p:spPr>
            <a:xfrm>
              <a:off x="8708767" y="2181117"/>
              <a:ext cx="3187758" cy="2595920"/>
            </a:xfrm>
            <a:prstGeom prst="rect">
              <a:avLst/>
            </a:prstGeom>
          </p:spPr>
        </p:pic>
        <p:pic>
          <p:nvPicPr>
            <p:cNvPr id="5" name="Picture 31">
              <a:extLst>
                <a:ext uri="{FF2B5EF4-FFF2-40B4-BE49-F238E27FC236}">
                  <a16:creationId xmlns:a16="http://schemas.microsoft.com/office/drawing/2014/main" id="{F8E5AA64-7250-D017-078B-4FFF07EF7B50}"/>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8708766" y="4793616"/>
              <a:ext cx="1602000" cy="1567032"/>
            </a:xfrm>
            <a:prstGeom prst="rect">
              <a:avLst/>
            </a:prstGeom>
          </p:spPr>
        </p:pic>
        <p:pic>
          <p:nvPicPr>
            <p:cNvPr id="11" name="Immagine 21543" descr="3">
              <a:extLst>
                <a:ext uri="{FF2B5EF4-FFF2-40B4-BE49-F238E27FC236}">
                  <a16:creationId xmlns:a16="http://schemas.microsoft.com/office/drawing/2014/main" id="{8F2BA04C-5C07-88B6-64E0-935371406A5C}"/>
                </a:ext>
              </a:extLst>
            </p:cNvPr>
            <p:cNvPicPr/>
            <p:nvPr/>
          </p:nvPicPr>
          <p:blipFill rotWithShape="1">
            <a:blip r:embed="rId5" cstate="print">
              <a:extLst>
                <a:ext uri="{28A0092B-C50C-407E-A947-70E740481C1C}">
                  <a14:useLocalDpi xmlns:a14="http://schemas.microsoft.com/office/drawing/2010/main"/>
                </a:ext>
              </a:extLst>
            </a:blip>
            <a:srcRect/>
            <a:stretch/>
          </p:blipFill>
          <p:spPr bwMode="auto">
            <a:xfrm>
              <a:off x="10320358" y="5518641"/>
              <a:ext cx="1574294" cy="842008"/>
            </a:xfrm>
            <a:prstGeom prst="rect">
              <a:avLst/>
            </a:prstGeom>
            <a:noFill/>
            <a:ln>
              <a:noFill/>
            </a:ln>
          </p:spPr>
        </p:pic>
        <p:pic>
          <p:nvPicPr>
            <p:cNvPr id="12" name="Immagine 21542" descr="8">
              <a:extLst>
                <a:ext uri="{FF2B5EF4-FFF2-40B4-BE49-F238E27FC236}">
                  <a16:creationId xmlns:a16="http://schemas.microsoft.com/office/drawing/2014/main" id="{6B3A2565-FBB9-5935-F72D-72DEAE286179}"/>
                </a:ext>
              </a:extLst>
            </p:cNvPr>
            <p:cNvPicPr/>
            <p:nvPr/>
          </p:nvPicPr>
          <p:blipFill rotWithShape="1">
            <a:blip r:embed="rId6" cstate="print">
              <a:extLst>
                <a:ext uri="{28A0092B-C50C-407E-A947-70E740481C1C}">
                  <a14:useLocalDpi xmlns:a14="http://schemas.microsoft.com/office/drawing/2010/main"/>
                </a:ext>
              </a:extLst>
            </a:blip>
            <a:srcRect t="-1"/>
            <a:stretch/>
          </p:blipFill>
          <p:spPr bwMode="auto">
            <a:xfrm>
              <a:off x="10320357" y="4786495"/>
              <a:ext cx="1574294" cy="722554"/>
            </a:xfrm>
            <a:prstGeom prst="rect">
              <a:avLst/>
            </a:prstGeom>
            <a:noFill/>
            <a:ln>
              <a:noFill/>
            </a:ln>
          </p:spPr>
        </p:pic>
      </p:grpSp>
      <p:grpSp>
        <p:nvGrpSpPr>
          <p:cNvPr id="13" name="Group 24">
            <a:extLst>
              <a:ext uri="{FF2B5EF4-FFF2-40B4-BE49-F238E27FC236}">
                <a16:creationId xmlns:a16="http://schemas.microsoft.com/office/drawing/2014/main" id="{6A4F5130-6877-2760-C4B6-27F5B02DF100}"/>
              </a:ext>
            </a:extLst>
          </p:cNvPr>
          <p:cNvGrpSpPr/>
          <p:nvPr/>
        </p:nvGrpSpPr>
        <p:grpSpPr>
          <a:xfrm>
            <a:off x="8259187" y="5195186"/>
            <a:ext cx="3807502" cy="1519696"/>
            <a:chOff x="6334724" y="1665670"/>
            <a:chExt cx="4931407" cy="1968283"/>
          </a:xfrm>
        </p:grpSpPr>
        <p:pic>
          <p:nvPicPr>
            <p:cNvPr id="14" name="Picture 12" descr="Experimental conduct">
              <a:extLst>
                <a:ext uri="{FF2B5EF4-FFF2-40B4-BE49-F238E27FC236}">
                  <a16:creationId xmlns:a16="http://schemas.microsoft.com/office/drawing/2014/main" id="{F2961362-60B1-D3EB-6ED3-00DB0B96F0AD}"/>
                </a:ext>
              </a:extLst>
            </p:cNvPr>
            <p:cNvPicPr/>
            <p:nvPr/>
          </p:nvPicPr>
          <p:blipFill rotWithShape="1">
            <a:blip r:embed="rId7" cstate="print">
              <a:extLst>
                <a:ext uri="{28A0092B-C50C-407E-A947-70E740481C1C}">
                  <a14:useLocalDpi xmlns:a14="http://schemas.microsoft.com/office/drawing/2010/main"/>
                </a:ext>
              </a:extLst>
            </a:blip>
            <a:srcRect/>
            <a:stretch/>
          </p:blipFill>
          <p:spPr bwMode="auto">
            <a:xfrm>
              <a:off x="10276457" y="1665670"/>
              <a:ext cx="989674" cy="1967218"/>
            </a:xfrm>
            <a:prstGeom prst="rect">
              <a:avLst/>
            </a:prstGeom>
            <a:noFill/>
            <a:ln>
              <a:noFill/>
            </a:ln>
          </p:spPr>
        </p:pic>
        <p:pic>
          <p:nvPicPr>
            <p:cNvPr id="15" name="Picture 18" descr="Experimental conduct">
              <a:extLst>
                <a:ext uri="{FF2B5EF4-FFF2-40B4-BE49-F238E27FC236}">
                  <a16:creationId xmlns:a16="http://schemas.microsoft.com/office/drawing/2014/main" id="{932A73A7-9135-EA88-FD2E-36ED9DEE4302}"/>
                </a:ext>
              </a:extLst>
            </p:cNvPr>
            <p:cNvPicPr/>
            <p:nvPr/>
          </p:nvPicPr>
          <p:blipFill rotWithShape="1">
            <a:blip r:embed="rId8" cstate="print">
              <a:extLst>
                <a:ext uri="{28A0092B-C50C-407E-A947-70E740481C1C}">
                  <a14:useLocalDpi xmlns:a14="http://schemas.microsoft.com/office/drawing/2010/main"/>
                </a:ext>
              </a:extLst>
            </a:blip>
            <a:srcRect/>
            <a:stretch/>
          </p:blipFill>
          <p:spPr bwMode="auto">
            <a:xfrm>
              <a:off x="9446714" y="1665671"/>
              <a:ext cx="794833" cy="1967218"/>
            </a:xfrm>
            <a:prstGeom prst="rect">
              <a:avLst/>
            </a:prstGeom>
            <a:noFill/>
            <a:ln>
              <a:noFill/>
            </a:ln>
          </p:spPr>
        </p:pic>
        <p:pic>
          <p:nvPicPr>
            <p:cNvPr id="16" name="Picture 19" descr="Experimental conduct">
              <a:extLst>
                <a:ext uri="{FF2B5EF4-FFF2-40B4-BE49-F238E27FC236}">
                  <a16:creationId xmlns:a16="http://schemas.microsoft.com/office/drawing/2014/main" id="{CF92AC66-59DD-5752-AEC2-952F8A8670CA}"/>
                </a:ext>
              </a:extLst>
            </p:cNvPr>
            <p:cNvPicPr/>
            <p:nvPr/>
          </p:nvPicPr>
          <p:blipFill rotWithShape="1">
            <a:blip r:embed="rId9" cstate="print">
              <a:extLst>
                <a:ext uri="{28A0092B-C50C-407E-A947-70E740481C1C}">
                  <a14:useLocalDpi xmlns:a14="http://schemas.microsoft.com/office/drawing/2010/main"/>
                </a:ext>
              </a:extLst>
            </a:blip>
            <a:srcRect/>
            <a:stretch/>
          </p:blipFill>
          <p:spPr bwMode="auto">
            <a:xfrm>
              <a:off x="6334724" y="2604024"/>
              <a:ext cx="1542420" cy="1029929"/>
            </a:xfrm>
            <a:prstGeom prst="rect">
              <a:avLst/>
            </a:prstGeom>
            <a:noFill/>
            <a:ln>
              <a:noFill/>
            </a:ln>
          </p:spPr>
        </p:pic>
        <p:pic>
          <p:nvPicPr>
            <p:cNvPr id="17" name="Picture 21">
              <a:extLst>
                <a:ext uri="{FF2B5EF4-FFF2-40B4-BE49-F238E27FC236}">
                  <a16:creationId xmlns:a16="http://schemas.microsoft.com/office/drawing/2014/main" id="{AC97CFFE-9961-36F9-2E61-B38BC6B84F9B}"/>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6334724" y="1665670"/>
              <a:ext cx="1542420" cy="896648"/>
            </a:xfrm>
            <a:prstGeom prst="rect">
              <a:avLst/>
            </a:prstGeom>
          </p:spPr>
        </p:pic>
        <p:pic>
          <p:nvPicPr>
            <p:cNvPr id="18" name="Picture 23">
              <a:extLst>
                <a:ext uri="{FF2B5EF4-FFF2-40B4-BE49-F238E27FC236}">
                  <a16:creationId xmlns:a16="http://schemas.microsoft.com/office/drawing/2014/main" id="{F95D8957-98E7-A540-70E0-12AB3EA18D60}"/>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7917254" y="1665670"/>
              <a:ext cx="1492471" cy="1967218"/>
            </a:xfrm>
            <a:prstGeom prst="rect">
              <a:avLst/>
            </a:prstGeom>
          </p:spPr>
        </p:pic>
      </p:grpSp>
      <p:sp>
        <p:nvSpPr>
          <p:cNvPr id="19" name="TextBox 9">
            <a:extLst>
              <a:ext uri="{FF2B5EF4-FFF2-40B4-BE49-F238E27FC236}">
                <a16:creationId xmlns:a16="http://schemas.microsoft.com/office/drawing/2014/main" id="{A269AF97-786C-29DA-7F82-32078AA36E31}"/>
              </a:ext>
            </a:extLst>
          </p:cNvPr>
          <p:cNvSpPr txBox="1"/>
          <p:nvPr/>
        </p:nvSpPr>
        <p:spPr>
          <a:xfrm>
            <a:off x="152400" y="1827715"/>
            <a:ext cx="8686800" cy="1631216"/>
          </a:xfrm>
          <a:prstGeom prst="rect">
            <a:avLst/>
          </a:prstGeom>
          <a:noFill/>
        </p:spPr>
        <p:txBody>
          <a:bodyPr wrap="square" rtlCol="0">
            <a:spAutoFit/>
          </a:bodyPr>
          <a:lstStyle/>
          <a:p>
            <a:pPr algn="just">
              <a:spcAft>
                <a:spcPts val="1200"/>
              </a:spcAft>
            </a:pPr>
            <a:r>
              <a:rPr kumimoji="0" lang="en-US" altLang="en-US" sz="1600" b="1" i="0" u="none" strike="noStrike" cap="none" normalizeH="0" baseline="0" dirty="0" bmk="">
                <a:ln>
                  <a:noFill/>
                </a:ln>
                <a:solidFill>
                  <a:schemeClr val="tx1"/>
                </a:solidFill>
                <a:effectLst/>
                <a:latin typeface="Merriweather Light" panose="00000400000000000000" pitchFamily="2" charset="0"/>
                <a:ea typeface="Calibri" panose="020F0502020204030204" pitchFamily="34" charset="0"/>
                <a:cs typeface="Arial" panose="020B0604020202020204" pitchFamily="34" charset="0"/>
              </a:rPr>
              <a:t>Immersive Interactive Solutions for Training</a:t>
            </a:r>
          </a:p>
          <a:p>
            <a:pPr marL="171450" indent="-171450" algn="just">
              <a:spcAft>
                <a:spcPts val="1200"/>
              </a:spcAft>
              <a:buFont typeface="Wingdings" panose="05000000000000000000" pitchFamily="2" charset="2"/>
              <a:buChar char="q"/>
            </a:pPr>
            <a:r>
              <a:rPr lang="en-US" sz="1600" dirty="0">
                <a:latin typeface="Merriweather Light" panose="00000400000000000000" pitchFamily="2" charset="0"/>
              </a:rPr>
              <a:t>Our solutions, based on simulation, are developed as Serious Games where operators are immersed in Virtual Reality or Mixed Reality environments through viewers and devices with a meaningful impact on operators’ learning curves.</a:t>
            </a:r>
          </a:p>
          <a:p>
            <a:pPr marL="171450" indent="-171450" algn="just">
              <a:spcAft>
                <a:spcPts val="1200"/>
              </a:spcAft>
              <a:buFont typeface="Wingdings" panose="05000000000000000000" pitchFamily="2" charset="2"/>
              <a:buChar char="q"/>
            </a:pPr>
            <a:r>
              <a:rPr lang="en-US" sz="1600" dirty="0">
                <a:latin typeface="Merriweather Light" panose="00000400000000000000" pitchFamily="2" charset="0"/>
              </a:rPr>
              <a:t>AI can be used to create realistic scenarios and realistic behavior of the simulation</a:t>
            </a:r>
          </a:p>
        </p:txBody>
      </p:sp>
      <p:pic>
        <p:nvPicPr>
          <p:cNvPr id="20" name="Picture 8" descr="Experimental conduct - Panel">
            <a:extLst>
              <a:ext uri="{FF2B5EF4-FFF2-40B4-BE49-F238E27FC236}">
                <a16:creationId xmlns:a16="http://schemas.microsoft.com/office/drawing/2014/main" id="{FEA294E7-F4A3-519F-5F93-FC3C6A882409}"/>
              </a:ext>
            </a:extLst>
          </p:cNvPr>
          <p:cNvPicPr/>
          <p:nvPr/>
        </p:nvPicPr>
        <p:blipFill rotWithShape="1">
          <a:blip r:embed="rId12" cstate="print">
            <a:extLst>
              <a:ext uri="{28A0092B-C50C-407E-A947-70E740481C1C}">
                <a14:useLocalDpi xmlns:a14="http://schemas.microsoft.com/office/drawing/2010/main"/>
              </a:ext>
            </a:extLst>
          </a:blip>
          <a:srcRect/>
          <a:stretch/>
        </p:blipFill>
        <p:spPr bwMode="auto">
          <a:xfrm>
            <a:off x="6501727" y="5434148"/>
            <a:ext cx="1472614" cy="1292117"/>
          </a:xfrm>
          <a:prstGeom prst="rect">
            <a:avLst/>
          </a:prstGeom>
          <a:noFill/>
          <a:ln>
            <a:noFill/>
          </a:ln>
        </p:spPr>
      </p:pic>
      <p:pic>
        <p:nvPicPr>
          <p:cNvPr id="21" name="Picture 2" descr="REALTÀ VIRTUALE &amp; MIXED REALITY_addestramento Industria e Logistica">
            <a:extLst>
              <a:ext uri="{FF2B5EF4-FFF2-40B4-BE49-F238E27FC236}">
                <a16:creationId xmlns:a16="http://schemas.microsoft.com/office/drawing/2014/main" id="{9CEBE7CF-1C98-9C09-5DEB-5D56796C13CA}"/>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p:blipFill>
        <p:spPr bwMode="auto">
          <a:xfrm>
            <a:off x="1514484" y="3614857"/>
            <a:ext cx="1268602" cy="1268602"/>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4" descr="REALTÀ VIRTUALE &amp; MIXED REALITY_addestramento Industria e Logistica">
            <a:extLst>
              <a:ext uri="{FF2B5EF4-FFF2-40B4-BE49-F238E27FC236}">
                <a16:creationId xmlns:a16="http://schemas.microsoft.com/office/drawing/2014/main" id="{BEBC60EE-AD80-4908-210F-3EA3E8B441E7}"/>
              </a:ext>
            </a:extLst>
          </p:cNvPr>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a:stretch/>
        </p:blipFill>
        <p:spPr bwMode="auto">
          <a:xfrm>
            <a:off x="3552366" y="3597439"/>
            <a:ext cx="1268602" cy="1268602"/>
          </a:xfrm>
          <a:prstGeom prst="ellipse">
            <a:avLst/>
          </a:prstGeom>
          <a:noFill/>
          <a:extLst>
            <a:ext uri="{909E8E84-426E-40DD-AFC4-6F175D3DCCD1}">
              <a14:hiddenFill xmlns:a14="http://schemas.microsoft.com/office/drawing/2010/main">
                <a:solidFill>
                  <a:srgbClr val="FFFFFF"/>
                </a:solidFill>
              </a14:hiddenFill>
            </a:ext>
          </a:extLst>
        </p:spPr>
      </p:pic>
      <p:pic>
        <p:nvPicPr>
          <p:cNvPr id="23" name="Picture 6" descr="REALTÀ VIRTUALE &amp; MIXED REALITY_addestramento Industria e Logistica">
            <a:extLst>
              <a:ext uri="{FF2B5EF4-FFF2-40B4-BE49-F238E27FC236}">
                <a16:creationId xmlns:a16="http://schemas.microsoft.com/office/drawing/2014/main" id="{F031B95A-2AC1-8E14-30BE-BA96449D9C05}"/>
              </a:ext>
            </a:extLst>
          </p:cNvPr>
          <p:cNvPicPr>
            <a:picLocks noChangeAspect="1" noChangeArrowheads="1"/>
          </p:cNvPicPr>
          <p:nvPr/>
        </p:nvPicPr>
        <p:blipFill rotWithShape="1">
          <a:blip r:embed="rId15" cstate="print">
            <a:extLst>
              <a:ext uri="{28A0092B-C50C-407E-A947-70E740481C1C}">
                <a14:useLocalDpi xmlns:a14="http://schemas.microsoft.com/office/drawing/2010/main"/>
              </a:ext>
            </a:extLst>
          </a:blip>
          <a:srcRect/>
          <a:stretch/>
        </p:blipFill>
        <p:spPr bwMode="auto">
          <a:xfrm>
            <a:off x="5507364" y="3640976"/>
            <a:ext cx="1268602" cy="1268602"/>
          </a:xfrm>
          <a:prstGeom prst="ellipse">
            <a:avLst/>
          </a:prstGeom>
          <a:noFill/>
          <a:extLst>
            <a:ext uri="{909E8E84-426E-40DD-AFC4-6F175D3DCCD1}">
              <a14:hiddenFill xmlns:a14="http://schemas.microsoft.com/office/drawing/2010/main">
                <a:solidFill>
                  <a:srgbClr val="FFFFFF"/>
                </a:solidFill>
              </a14:hiddenFill>
            </a:ext>
          </a:extLst>
        </p:spPr>
      </p:pic>
      <p:sp>
        <p:nvSpPr>
          <p:cNvPr id="24" name="CasellaDiTesto 23">
            <a:extLst>
              <a:ext uri="{FF2B5EF4-FFF2-40B4-BE49-F238E27FC236}">
                <a16:creationId xmlns:a16="http://schemas.microsoft.com/office/drawing/2014/main" id="{86ED58BD-CF0D-4FC2-FB16-75506FC30820}"/>
              </a:ext>
            </a:extLst>
          </p:cNvPr>
          <p:cNvSpPr txBox="1"/>
          <p:nvPr/>
        </p:nvSpPr>
        <p:spPr>
          <a:xfrm>
            <a:off x="1425838" y="4936364"/>
            <a:ext cx="1412421" cy="400110"/>
          </a:xfrm>
          <a:prstGeom prst="rect">
            <a:avLst/>
          </a:prstGeom>
          <a:noFill/>
        </p:spPr>
        <p:txBody>
          <a:bodyPr wrap="square">
            <a:spAutoFit/>
          </a:bodyPr>
          <a:lstStyle/>
          <a:p>
            <a:r>
              <a:rPr lang="en-US" sz="1000" dirty="0">
                <a:latin typeface="Merriweather Light" panose="00000400000000000000" pitchFamily="2" charset="0"/>
              </a:rPr>
              <a:t>Fire fighting in industrial facilities</a:t>
            </a:r>
            <a:endParaRPr lang="en-US" sz="1000" dirty="0"/>
          </a:p>
        </p:txBody>
      </p:sp>
      <p:sp>
        <p:nvSpPr>
          <p:cNvPr id="25" name="CasellaDiTesto 24">
            <a:extLst>
              <a:ext uri="{FF2B5EF4-FFF2-40B4-BE49-F238E27FC236}">
                <a16:creationId xmlns:a16="http://schemas.microsoft.com/office/drawing/2014/main" id="{A4E531C5-CCF1-07EE-3814-3B0A26940756}"/>
              </a:ext>
            </a:extLst>
          </p:cNvPr>
          <p:cNvSpPr txBox="1"/>
          <p:nvPr/>
        </p:nvSpPr>
        <p:spPr>
          <a:xfrm>
            <a:off x="3510670" y="4906947"/>
            <a:ext cx="1646276" cy="400110"/>
          </a:xfrm>
          <a:prstGeom prst="rect">
            <a:avLst/>
          </a:prstGeom>
          <a:noFill/>
        </p:spPr>
        <p:txBody>
          <a:bodyPr wrap="square">
            <a:spAutoFit/>
          </a:bodyPr>
          <a:lstStyle/>
          <a:p>
            <a:r>
              <a:rPr lang="en-US" sz="1000" dirty="0">
                <a:latin typeface="Merriweather Light" panose="00000400000000000000" pitchFamily="2" charset="0"/>
              </a:rPr>
              <a:t>Hazardous operations in confined spaces</a:t>
            </a:r>
            <a:endParaRPr lang="en-US" sz="1000" dirty="0"/>
          </a:p>
        </p:txBody>
      </p:sp>
      <p:sp>
        <p:nvSpPr>
          <p:cNvPr id="26" name="CasellaDiTesto 25">
            <a:extLst>
              <a:ext uri="{FF2B5EF4-FFF2-40B4-BE49-F238E27FC236}">
                <a16:creationId xmlns:a16="http://schemas.microsoft.com/office/drawing/2014/main" id="{68D6042C-5D9B-475F-597F-F376B15DA204}"/>
              </a:ext>
            </a:extLst>
          </p:cNvPr>
          <p:cNvSpPr txBox="1"/>
          <p:nvPr/>
        </p:nvSpPr>
        <p:spPr>
          <a:xfrm>
            <a:off x="5452269" y="4972962"/>
            <a:ext cx="2147132" cy="400110"/>
          </a:xfrm>
          <a:prstGeom prst="rect">
            <a:avLst/>
          </a:prstGeom>
          <a:noFill/>
        </p:spPr>
        <p:txBody>
          <a:bodyPr wrap="square">
            <a:spAutoFit/>
          </a:bodyPr>
          <a:lstStyle/>
          <a:p>
            <a:r>
              <a:rPr lang="en-US" sz="1000" dirty="0">
                <a:latin typeface="Merriweather Light" panose="00000400000000000000" pitchFamily="2" charset="0"/>
              </a:rPr>
              <a:t>Operations in critical infrastructures (offshore rigs)</a:t>
            </a:r>
            <a:endParaRPr lang="en-US" sz="1000" dirty="0"/>
          </a:p>
        </p:txBody>
      </p:sp>
      <p:pic>
        <p:nvPicPr>
          <p:cNvPr id="27" name="Picture 8" descr="REALTÀ VIRTUALE &amp; MIXED REALITY_addestramento Logistica">
            <a:extLst>
              <a:ext uri="{FF2B5EF4-FFF2-40B4-BE49-F238E27FC236}">
                <a16:creationId xmlns:a16="http://schemas.microsoft.com/office/drawing/2014/main" id="{E31337E3-E622-E9D7-8951-5C4459B85E8A}"/>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2311535" y="5860469"/>
            <a:ext cx="1543557" cy="8386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REALTÀ VIRTUALE &amp; MIXED REALITY_addestramento Logistica">
            <a:extLst>
              <a:ext uri="{FF2B5EF4-FFF2-40B4-BE49-F238E27FC236}">
                <a16:creationId xmlns:a16="http://schemas.microsoft.com/office/drawing/2014/main" id="{3C59BFB1-5E3E-34E9-E730-8361E391E353}"/>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4295167" y="5860469"/>
            <a:ext cx="1546774" cy="840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77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52400" y="157117"/>
            <a:ext cx="921521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4000" b="1" dirty="0"/>
              <a:t>Virtual, </a:t>
            </a:r>
            <a:r>
              <a:rPr lang="it-IT" sz="4000" b="1" dirty="0" err="1"/>
              <a:t>Augmented</a:t>
            </a:r>
            <a:r>
              <a:rPr lang="it-IT" sz="4000" b="1" dirty="0"/>
              <a:t>, Extended Reality &amp; AI</a:t>
            </a:r>
            <a:endParaRPr lang="en-CA" sz="4000" b="1" dirty="0"/>
          </a:p>
        </p:txBody>
      </p:sp>
      <p:pic>
        <p:nvPicPr>
          <p:cNvPr id="3" name="Immagine 2"/>
          <p:cNvPicPr>
            <a:picLocks noChangeAspect="1"/>
          </p:cNvPicPr>
          <p:nvPr/>
        </p:nvPicPr>
        <p:blipFill>
          <a:blip r:embed="rId2"/>
          <a:stretch>
            <a:fillRect/>
          </a:stretch>
        </p:blipFill>
        <p:spPr>
          <a:xfrm>
            <a:off x="0" y="1566053"/>
            <a:ext cx="6228272" cy="3467560"/>
          </a:xfrm>
          <a:prstGeom prst="rect">
            <a:avLst/>
          </a:prstGeom>
        </p:spPr>
      </p:pic>
      <p:pic>
        <p:nvPicPr>
          <p:cNvPr id="8" name="Picture 3" descr="C:\Users\alessandro\Downloads\IMG_1613.PNG"/>
          <p:cNvPicPr>
            <a:picLocks noChangeAspect="1" noChangeArrowheads="1"/>
          </p:cNvPicPr>
          <p:nvPr/>
        </p:nvPicPr>
        <p:blipFill>
          <a:blip r:embed="rId3">
            <a:extLst>
              <a:ext uri="{28A0092B-C50C-407E-A947-70E740481C1C}">
                <a14:useLocalDpi xmlns:a14="http://schemas.microsoft.com/office/drawing/2010/main" val="0"/>
              </a:ext>
            </a:extLst>
          </a:blip>
          <a:srcRect t="34210" b="34212"/>
          <a:stretch>
            <a:fillRect/>
          </a:stretch>
        </p:blipFill>
        <p:spPr bwMode="auto">
          <a:xfrm>
            <a:off x="6228272" y="1566053"/>
            <a:ext cx="5998613" cy="336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6"/>
          <p:cNvPicPr>
            <a:picLocks noChangeAspect="1" noChangeArrowheads="1"/>
          </p:cNvPicPr>
          <p:nvPr/>
        </p:nvPicPr>
        <p:blipFill rotWithShape="1">
          <a:blip r:embed="rId4">
            <a:extLst>
              <a:ext uri="{28A0092B-C50C-407E-A947-70E740481C1C}">
                <a14:useLocalDpi xmlns:a14="http://schemas.microsoft.com/office/drawing/2010/main" val="0"/>
              </a:ext>
            </a:extLst>
          </a:blip>
          <a:srcRect l="56676" t="30912" b="14298"/>
          <a:stretch/>
        </p:blipFill>
        <p:spPr bwMode="auto">
          <a:xfrm>
            <a:off x="6228292" y="4934309"/>
            <a:ext cx="3340774" cy="19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magine 11" descr="D:\Documenti\Progetti\proposte\2016\Sarno\IMG_1076 - Copia.JPG"/>
          <p:cNvPicPr>
            <a:picLocks noChangeAspect="1" noChangeArrowheads="1"/>
          </p:cNvPicPr>
          <p:nvPr/>
        </p:nvPicPr>
        <p:blipFill rotWithShape="1">
          <a:blip r:embed="rId5">
            <a:extLst>
              <a:ext uri="{28A0092B-C50C-407E-A947-70E740481C1C}">
                <a14:useLocalDpi xmlns:a14="http://schemas.microsoft.com/office/drawing/2010/main" val="0"/>
              </a:ext>
            </a:extLst>
          </a:blip>
          <a:srcRect t="20733"/>
          <a:stretch/>
        </p:blipFill>
        <p:spPr bwMode="auto">
          <a:xfrm>
            <a:off x="2939295" y="4934309"/>
            <a:ext cx="3288977" cy="19789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23913"/>
          <a:stretch/>
        </p:blipFill>
        <p:spPr bwMode="auto">
          <a:xfrm>
            <a:off x="1" y="4925683"/>
            <a:ext cx="2958860" cy="1987559"/>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Lst>
        </p:spPr>
      </p:pic>
      <p:pic>
        <p:nvPicPr>
          <p:cNvPr id="14" name="Picture 2" descr="D:\Documenti\Progetti\in corso\DEMO ENI PIATTAFORMA\immaginiPiattaforma\Immagine5.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22238"/>
          <a:stretch/>
        </p:blipFill>
        <p:spPr bwMode="auto">
          <a:xfrm>
            <a:off x="9259398" y="4934309"/>
            <a:ext cx="2967487" cy="2014541"/>
          </a:xfrm>
          <a:prstGeom prst="rect">
            <a:avLst/>
          </a:prstGeom>
          <a:noFill/>
          <a:ln>
            <a:noFill/>
          </a:ln>
        </p:spPr>
      </p:pic>
      <p:sp>
        <p:nvSpPr>
          <p:cNvPr id="10" name="CasellaDiTesto 9"/>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Tree>
    <p:extLst>
      <p:ext uri="{BB962C8B-B14F-4D97-AF65-F5344CB8AC3E}">
        <p14:creationId xmlns:p14="http://schemas.microsoft.com/office/powerpoint/2010/main" val="563717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stretch>
            <a:fillRect/>
          </a:stretch>
        </p:blipFill>
        <p:spPr>
          <a:xfrm>
            <a:off x="0" y="0"/>
            <a:ext cx="12192000" cy="6835106"/>
          </a:xfrm>
          <a:prstGeom prst="rect">
            <a:avLst/>
          </a:prstGeom>
        </p:spPr>
      </p:pic>
      <p:sp>
        <p:nvSpPr>
          <p:cNvPr id="8" name="CasellaDiTesto 7"/>
          <p:cNvSpPr txBox="1"/>
          <p:nvPr/>
        </p:nvSpPr>
        <p:spPr>
          <a:xfrm>
            <a:off x="3485072" y="6642556"/>
            <a:ext cx="1306240" cy="215444"/>
          </a:xfrm>
          <a:prstGeom prst="rect">
            <a:avLst/>
          </a:prstGeom>
          <a:noFill/>
        </p:spPr>
        <p:txBody>
          <a:bodyPr wrap="square" rtlCol="0">
            <a:spAutoFit/>
          </a:bodyPr>
          <a:lstStyle/>
          <a:p>
            <a:r>
              <a:rPr lang="it-IT" sz="800" b="1" dirty="0"/>
              <a:t>Commercial in Confidence</a:t>
            </a:r>
            <a:endParaRPr lang="en-CA" sz="800" b="1" dirty="0"/>
          </a:p>
        </p:txBody>
      </p:sp>
    </p:spTree>
    <p:extLst>
      <p:ext uri="{BB962C8B-B14F-4D97-AF65-F5344CB8AC3E}">
        <p14:creationId xmlns:p14="http://schemas.microsoft.com/office/powerpoint/2010/main" val="3417986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p:nvPr/>
        </p:nvPicPr>
        <p:blipFill rotWithShape="1">
          <a:blip r:embed="rId2" cstate="print">
            <a:extLst>
              <a:ext uri="{28A0092B-C50C-407E-A947-70E740481C1C}">
                <a14:useLocalDpi xmlns:a14="http://schemas.microsoft.com/office/drawing/2010/main" val="0"/>
              </a:ext>
            </a:extLst>
          </a:blip>
          <a:srcRect t="24264"/>
          <a:stretch/>
        </p:blipFill>
        <p:spPr>
          <a:xfrm>
            <a:off x="-1" y="2924354"/>
            <a:ext cx="7582619" cy="3933645"/>
          </a:xfrm>
          <a:prstGeom prst="rect">
            <a:avLst/>
          </a:prstGeom>
        </p:spPr>
      </p:pic>
      <p:pic>
        <p:nvPicPr>
          <p:cNvPr id="6" name="Immagine 5" descr="D:\Documenti\Documenti Personali\Foto\planciaNaveMarateaPizzo\101CANON\IMG_0107 - Copia.JPG"/>
          <p:cNvPicPr/>
          <p:nvPr/>
        </p:nvPicPr>
        <p:blipFill rotWithShape="1">
          <a:blip r:embed="rId3" cstate="print">
            <a:extLst>
              <a:ext uri="{28A0092B-C50C-407E-A947-70E740481C1C}">
                <a14:useLocalDpi xmlns:a14="http://schemas.microsoft.com/office/drawing/2010/main" val="0"/>
              </a:ext>
            </a:extLst>
          </a:blip>
          <a:srcRect l="10902" r="28285"/>
          <a:stretch/>
        </p:blipFill>
        <p:spPr bwMode="auto">
          <a:xfrm>
            <a:off x="8039819" y="2924353"/>
            <a:ext cx="4152181" cy="3933646"/>
          </a:xfrm>
          <a:prstGeom prst="rect">
            <a:avLst/>
          </a:prstGeom>
          <a:noFill/>
          <a:ln>
            <a:noFill/>
          </a:ln>
          <a:extLst>
            <a:ext uri="{53640926-AAD7-44D8-BBD7-CCE9431645EC}">
              <a14:shadowObscured xmlns:a14="http://schemas.microsoft.com/office/drawing/2010/main"/>
            </a:ext>
          </a:extLst>
        </p:spPr>
      </p:pic>
      <p:sp>
        <p:nvSpPr>
          <p:cNvPr id="4" name="Rettangolo 3"/>
          <p:cNvSpPr/>
          <p:nvPr/>
        </p:nvSpPr>
        <p:spPr>
          <a:xfrm>
            <a:off x="112143" y="1531269"/>
            <a:ext cx="11766431" cy="1323439"/>
          </a:xfrm>
          <a:prstGeom prst="rect">
            <a:avLst/>
          </a:prstGeom>
        </p:spPr>
        <p:txBody>
          <a:bodyPr wrap="square">
            <a:spAutoFit/>
          </a:bodyPr>
          <a:lstStyle/>
          <a:p>
            <a:pPr algn="just">
              <a:spcAft>
                <a:spcPts val="0"/>
              </a:spcAft>
            </a:pPr>
            <a:r>
              <a:rPr lang="en-US" sz="1600" b="1" u="sng" dirty="0">
                <a:solidFill>
                  <a:srgbClr val="494949"/>
                </a:solidFill>
                <a:latin typeface="Calibri" panose="020F0502020204030204" pitchFamily="34" charset="0"/>
                <a:ea typeface="MS Mincho" panose="02020609040205080304" pitchFamily="49" charset="-128"/>
                <a:cs typeface="Times New Roman" panose="02020603050405020304" pitchFamily="18" charset="0"/>
              </a:rPr>
              <a:t>C-BridgeSim is a Bridge Simulator certified by RINA</a:t>
            </a:r>
            <a:r>
              <a:rPr lang="en-US" sz="1600" dirty="0">
                <a:solidFill>
                  <a:srgbClr val="494949"/>
                </a:solidFill>
                <a:latin typeface="Calibri" panose="020F0502020204030204" pitchFamily="34" charset="0"/>
                <a:ea typeface="MS Mincho" panose="02020609040205080304" pitchFamily="49" charset="-128"/>
                <a:cs typeface="Times New Roman" panose="02020603050405020304" pitchFamily="18" charset="0"/>
              </a:rPr>
              <a:t> as compliant with the requirements of the current Convention on Standards of Training, Certification and </a:t>
            </a:r>
            <a:r>
              <a:rPr lang="en-US" sz="1600" dirty="0" err="1">
                <a:solidFill>
                  <a:srgbClr val="494949"/>
                </a:solidFill>
                <a:latin typeface="Calibri" panose="020F0502020204030204" pitchFamily="34" charset="0"/>
                <a:ea typeface="MS Mincho" panose="02020609040205080304" pitchFamily="49" charset="-128"/>
                <a:cs typeface="Times New Roman" panose="02020603050405020304" pitchFamily="18" charset="0"/>
              </a:rPr>
              <a:t>Watchkeeping</a:t>
            </a:r>
            <a:r>
              <a:rPr lang="en-US" sz="1600" dirty="0">
                <a:solidFill>
                  <a:srgbClr val="494949"/>
                </a:solidFill>
                <a:latin typeface="Calibri" panose="020F0502020204030204" pitchFamily="34" charset="0"/>
                <a:ea typeface="MS Mincho" panose="02020609040205080304" pitchFamily="49" charset="-128"/>
                <a:cs typeface="Times New Roman" panose="02020603050405020304" pitchFamily="18" charset="0"/>
              </a:rPr>
              <a:t> for Seafarers (</a:t>
            </a:r>
            <a:r>
              <a:rPr lang="en-US" sz="1600" dirty="0" err="1">
                <a:solidFill>
                  <a:srgbClr val="494949"/>
                </a:solidFill>
                <a:latin typeface="Calibri" panose="020F0502020204030204" pitchFamily="34" charset="0"/>
                <a:ea typeface="MS Mincho" panose="02020609040205080304" pitchFamily="49" charset="-128"/>
                <a:cs typeface="Times New Roman" panose="02020603050405020304" pitchFamily="18" charset="0"/>
              </a:rPr>
              <a:t>STCW</a:t>
            </a:r>
            <a:r>
              <a:rPr lang="en-US" sz="1600" dirty="0">
                <a:solidFill>
                  <a:srgbClr val="494949"/>
                </a:solidFill>
                <a:latin typeface="Calibri" panose="020F0502020204030204" pitchFamily="34" charset="0"/>
                <a:ea typeface="MS Mincho" panose="02020609040205080304" pitchFamily="49" charset="-128"/>
                <a:cs typeface="Times New Roman" panose="02020603050405020304" pitchFamily="18" charset="0"/>
              </a:rPr>
              <a:t>) in terms of navigation training, on-board guarding, radar with </a:t>
            </a:r>
            <a:r>
              <a:rPr lang="en-US" sz="1600" dirty="0" err="1">
                <a:solidFill>
                  <a:srgbClr val="494949"/>
                </a:solidFill>
                <a:latin typeface="Calibri" panose="020F0502020204030204" pitchFamily="34" charset="0"/>
                <a:ea typeface="MS Mincho" panose="02020609040205080304" pitchFamily="49" charset="-128"/>
                <a:cs typeface="Times New Roman" panose="02020603050405020304" pitchFamily="18" charset="0"/>
              </a:rPr>
              <a:t>ARPA</a:t>
            </a:r>
            <a:r>
              <a:rPr lang="en-US" sz="1600" dirty="0">
                <a:solidFill>
                  <a:srgbClr val="494949"/>
                </a:solidFill>
                <a:latin typeface="Calibri" panose="020F0502020204030204" pitchFamily="34" charset="0"/>
                <a:ea typeface="MS Mincho" panose="02020609040205080304" pitchFamily="49" charset="-128"/>
                <a:cs typeface="Times New Roman" panose="02020603050405020304" pitchFamily="18" charset="0"/>
              </a:rPr>
              <a:t> functions, </a:t>
            </a:r>
            <a:r>
              <a:rPr lang="en-US" sz="1600" dirty="0" err="1">
                <a:solidFill>
                  <a:srgbClr val="494949"/>
                </a:solidFill>
                <a:latin typeface="Calibri" panose="020F0502020204030204" pitchFamily="34" charset="0"/>
                <a:ea typeface="MS Mincho" panose="02020609040205080304" pitchFamily="49" charset="-128"/>
                <a:cs typeface="Times New Roman" panose="02020603050405020304" pitchFamily="18" charset="0"/>
              </a:rPr>
              <a:t>ECDIS</a:t>
            </a:r>
            <a:r>
              <a:rPr lang="en-US" sz="1600" dirty="0">
                <a:solidFill>
                  <a:srgbClr val="494949"/>
                </a:solidFill>
                <a:latin typeface="Calibri" panose="020F0502020204030204" pitchFamily="34" charset="0"/>
                <a:ea typeface="MS Mincho" panose="02020609040205080304" pitchFamily="49" charset="-128"/>
                <a:cs typeface="Times New Roman" panose="02020603050405020304" pitchFamily="18" charset="0"/>
              </a:rPr>
              <a:t> and radio communications.</a:t>
            </a:r>
            <a:endParaRPr lang="en-CA" sz="1600" b="1" dirty="0">
              <a:solidFill>
                <a:srgbClr val="082A75"/>
              </a:solidFill>
              <a:latin typeface="Calibri" panose="020F0502020204030204" pitchFamily="34" charset="0"/>
              <a:ea typeface="MS Mincho" panose="02020609040205080304" pitchFamily="49" charset="-128"/>
              <a:cs typeface="Times New Roman" panose="02020603050405020304" pitchFamily="18" charset="0"/>
            </a:endParaRPr>
          </a:p>
          <a:p>
            <a:pPr algn="just">
              <a:spcAft>
                <a:spcPts val="0"/>
              </a:spcAft>
            </a:pPr>
            <a:r>
              <a:rPr lang="en-US" sz="1600" dirty="0">
                <a:solidFill>
                  <a:srgbClr val="494949"/>
                </a:solidFill>
                <a:latin typeface="Calibri" panose="020F0502020204030204" pitchFamily="34" charset="0"/>
                <a:ea typeface="MS Mincho" panose="02020609040205080304" pitchFamily="49" charset="-128"/>
                <a:cs typeface="Times New Roman" panose="02020603050405020304" pitchFamily="18" charset="0"/>
              </a:rPr>
              <a:t> The Ship Bridge Simulator is characterized by a modular and flexible architecture in terms of future expansions (e.g. addition of new student stations, addition of new training scenarios, etc.).</a:t>
            </a:r>
            <a:endParaRPr lang="en-CA" sz="1600" dirty="0">
              <a:solidFill>
                <a:srgbClr val="082A75"/>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8" name="Rettangolo 7"/>
          <p:cNvSpPr/>
          <p:nvPr/>
        </p:nvSpPr>
        <p:spPr>
          <a:xfrm>
            <a:off x="112143" y="147839"/>
            <a:ext cx="8560870" cy="800219"/>
          </a:xfrm>
          <a:prstGeom prst="rect">
            <a:avLst/>
          </a:prstGeom>
        </p:spPr>
        <p:txBody>
          <a:bodyPr wrap="none">
            <a:spAutoFit/>
          </a:bodyPr>
          <a:lstStyle/>
          <a:p>
            <a:r>
              <a:rPr lang="en-US" sz="2800" b="1" kern="1400" dirty="0">
                <a:solidFill>
                  <a:srgbClr val="061F57"/>
                </a:solidFill>
                <a:latin typeface="Arial" panose="020B0604020202020204" pitchFamily="34" charset="0"/>
                <a:ea typeface="MS Gothic" panose="020B0609070205080204" pitchFamily="49" charset="-128"/>
                <a:cs typeface="Times New Roman" panose="02020603050405020304" pitchFamily="18" charset="0"/>
              </a:rPr>
              <a:t>Seamless Augment Trainees Skills &amp; Capabilities</a:t>
            </a:r>
          </a:p>
          <a:p>
            <a:r>
              <a:rPr kumimoji="0" lang="en-US" altLang="en-US" b="1" i="0" u="none" strike="noStrike" cap="none" normalizeH="0" baseline="0" dirty="0">
                <a:ln>
                  <a:noFill/>
                </a:ln>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An advanced training experience based on </a:t>
            </a:r>
            <a:r>
              <a:rPr kumimoji="0" lang="en-US" altLang="en-US" b="1" i="0" u="none" strike="noStrike" cap="none" normalizeH="0" baseline="0" dirty="0" err="1">
                <a:ln>
                  <a:noFill/>
                </a:ln>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STCW</a:t>
            </a:r>
            <a:r>
              <a:rPr kumimoji="0" lang="en-US" altLang="en-US" b="1" i="0" u="none" strike="noStrike" cap="none" normalizeH="0" baseline="0" dirty="0">
                <a:ln>
                  <a:noFill/>
                </a:ln>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 requirements</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
        <p:nvSpPr>
          <p:cNvPr id="12" name="CasellaDiTesto 11"/>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Tree>
    <p:extLst>
      <p:ext uri="{BB962C8B-B14F-4D97-AF65-F5344CB8AC3E}">
        <p14:creationId xmlns:p14="http://schemas.microsoft.com/office/powerpoint/2010/main" val="376615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12143" y="1634813"/>
            <a:ext cx="5046453" cy="4647426"/>
          </a:xfrm>
          <a:prstGeom prst="rect">
            <a:avLst/>
          </a:prstGeom>
        </p:spPr>
        <p:txBody>
          <a:bodyPr wrap="square">
            <a:spAutoFit/>
          </a:bodyPr>
          <a:lstStyle/>
          <a:p>
            <a:pPr lvl="0">
              <a:buClr>
                <a:schemeClr val="accent1">
                  <a:lumMod val="50000"/>
                </a:schemeClr>
              </a:buClr>
            </a:pPr>
            <a:endParaRPr lang="en-US" sz="1200" dirty="0"/>
          </a:p>
          <a:p>
            <a:pPr marL="285750" lvl="0" indent="-285750">
              <a:buClr>
                <a:schemeClr val="accent1">
                  <a:lumMod val="50000"/>
                </a:schemeClr>
              </a:buClr>
              <a:buFont typeface="Wingdings" panose="05000000000000000000" pitchFamily="2" charset="2"/>
              <a:buChar char="ü"/>
            </a:pPr>
            <a:r>
              <a:rPr lang="en-US" dirty="0"/>
              <a:t>Use AI to create realistic training scenarios</a:t>
            </a:r>
          </a:p>
          <a:p>
            <a:pPr marL="285750" lvl="0" indent="-285750">
              <a:buClr>
                <a:schemeClr val="accent1">
                  <a:lumMod val="50000"/>
                </a:schemeClr>
              </a:buClr>
              <a:buFont typeface="Wingdings" panose="05000000000000000000" pitchFamily="2" charset="2"/>
              <a:buChar char="ü"/>
            </a:pPr>
            <a:r>
              <a:rPr lang="en-US" dirty="0"/>
              <a:t>Use AI to control the behavior of target ships</a:t>
            </a:r>
            <a:endParaRPr lang="en-CA" dirty="0"/>
          </a:p>
          <a:p>
            <a:pPr marL="285750" lvl="0" indent="-285750" algn="just">
              <a:buClr>
                <a:schemeClr val="accent1">
                  <a:lumMod val="50000"/>
                </a:schemeClr>
              </a:buClr>
              <a:buFont typeface="Wingdings" panose="05000000000000000000" pitchFamily="2" charset="2"/>
              <a:buChar char="ü"/>
            </a:pPr>
            <a:r>
              <a:rPr lang="it-IT" dirty="0"/>
              <a:t>Use AI to create </a:t>
            </a:r>
            <a:r>
              <a:rPr lang="it-IT" dirty="0" err="1"/>
              <a:t>realistic</a:t>
            </a:r>
            <a:r>
              <a:rPr lang="it-IT" dirty="0"/>
              <a:t> </a:t>
            </a:r>
            <a:r>
              <a:rPr lang="it-IT" dirty="0" err="1"/>
              <a:t>communications</a:t>
            </a:r>
            <a:r>
              <a:rPr lang="it-IT" dirty="0"/>
              <a:t> </a:t>
            </a:r>
            <a:r>
              <a:rPr lang="it-IT" dirty="0" err="1"/>
              <a:t>among</a:t>
            </a:r>
            <a:r>
              <a:rPr lang="it-IT" dirty="0"/>
              <a:t> </a:t>
            </a:r>
            <a:r>
              <a:rPr lang="it-IT" dirty="0" err="1"/>
              <a:t>ships</a:t>
            </a:r>
            <a:endParaRPr lang="it-IT" dirty="0"/>
          </a:p>
          <a:p>
            <a:pPr marL="285750" lvl="0" indent="-285750" algn="just">
              <a:buClr>
                <a:schemeClr val="accent1">
                  <a:lumMod val="50000"/>
                </a:schemeClr>
              </a:buClr>
              <a:buFont typeface="Wingdings" panose="05000000000000000000" pitchFamily="2" charset="2"/>
              <a:buChar char="ü"/>
            </a:pPr>
            <a:endParaRPr lang="it-IT" dirty="0"/>
          </a:p>
          <a:p>
            <a:pPr lvl="0" algn="just">
              <a:buClr>
                <a:schemeClr val="accent1">
                  <a:lumMod val="50000"/>
                </a:schemeClr>
              </a:buClr>
            </a:pPr>
            <a:r>
              <a:rPr lang="it-IT" b="1" dirty="0"/>
              <a:t>BENEFITS</a:t>
            </a:r>
            <a:endParaRPr lang="en-CA" b="1" dirty="0"/>
          </a:p>
          <a:p>
            <a:pPr marL="285750" lvl="0" indent="-285750">
              <a:buClr>
                <a:schemeClr val="accent1">
                  <a:lumMod val="50000"/>
                </a:schemeClr>
              </a:buClr>
              <a:buFont typeface="Wingdings" panose="05000000000000000000" pitchFamily="2" charset="2"/>
              <a:buChar char="ü"/>
            </a:pPr>
            <a:r>
              <a:rPr lang="en-US" sz="1600" dirty="0"/>
              <a:t>Estimate the potential risk related to the evolution of situation.</a:t>
            </a:r>
            <a:endParaRPr lang="en-CA" sz="1600" dirty="0"/>
          </a:p>
          <a:p>
            <a:pPr marL="285750" lvl="0" indent="-285750">
              <a:buClr>
                <a:schemeClr val="accent1">
                  <a:lumMod val="50000"/>
                </a:schemeClr>
              </a:buClr>
              <a:buFont typeface="Wingdings" panose="05000000000000000000" pitchFamily="2" charset="2"/>
              <a:buChar char="ü"/>
            </a:pPr>
            <a:r>
              <a:rPr lang="en-US" sz="1600" dirty="0"/>
              <a:t>Operate easily and in a coordinate way with other people involved in the simulation through cooperative training.</a:t>
            </a:r>
            <a:endParaRPr lang="en-CA" sz="1600" dirty="0"/>
          </a:p>
          <a:p>
            <a:pPr marL="285750" lvl="0" indent="-285750">
              <a:buClr>
                <a:schemeClr val="accent1">
                  <a:lumMod val="50000"/>
                </a:schemeClr>
              </a:buClr>
              <a:buFont typeface="Wingdings" panose="05000000000000000000" pitchFamily="2" charset="2"/>
              <a:buChar char="ü"/>
            </a:pPr>
            <a:r>
              <a:rPr lang="en-US" sz="1600" dirty="0"/>
              <a:t>Define the action to undertake considering also the procedural aspects in a dynamic scenario evolution.</a:t>
            </a:r>
            <a:endParaRPr lang="en-CA" sz="1600" dirty="0"/>
          </a:p>
          <a:p>
            <a:pPr marL="285750" lvl="0" indent="-285750">
              <a:buClr>
                <a:schemeClr val="accent1">
                  <a:lumMod val="50000"/>
                </a:schemeClr>
              </a:buClr>
              <a:buFont typeface="Wingdings" panose="05000000000000000000" pitchFamily="2" charset="2"/>
              <a:buChar char="ü"/>
            </a:pPr>
            <a:r>
              <a:rPr lang="en-US" sz="1600" dirty="0"/>
              <a:t>Feel the sensation to be physically, visually and emotionally immersed in the training scenario thanks to realistic virtual environments, procedures, interactions and high quality audio.</a:t>
            </a:r>
            <a:endParaRPr lang="en-CA" sz="1600" dirty="0"/>
          </a:p>
        </p:txBody>
      </p:sp>
      <p:sp>
        <p:nvSpPr>
          <p:cNvPr id="8" name="Rettangolo 7"/>
          <p:cNvSpPr/>
          <p:nvPr/>
        </p:nvSpPr>
        <p:spPr>
          <a:xfrm>
            <a:off x="112143" y="147839"/>
            <a:ext cx="7599645" cy="800219"/>
          </a:xfrm>
          <a:prstGeom prst="rect">
            <a:avLst/>
          </a:prstGeom>
        </p:spPr>
        <p:txBody>
          <a:bodyPr wrap="none">
            <a:spAutoFit/>
          </a:bodyPr>
          <a:lstStyle/>
          <a:p>
            <a:r>
              <a:rPr lang="en-US" sz="2800" b="1" kern="1400" dirty="0">
                <a:solidFill>
                  <a:srgbClr val="061F57"/>
                </a:solidFill>
                <a:latin typeface="Arial" panose="020B0604020202020204" pitchFamily="34" charset="0"/>
                <a:ea typeface="MS Gothic" panose="020B0609070205080204" pitchFamily="49" charset="-128"/>
                <a:cs typeface="Times New Roman" panose="02020603050405020304" pitchFamily="18" charset="0"/>
              </a:rPr>
              <a:t>Simulating Complex Scenarios thanks to AI</a:t>
            </a:r>
            <a:endParaRPr lang="en-CA" sz="2800" b="1" kern="1400" dirty="0">
              <a:solidFill>
                <a:srgbClr val="061F57"/>
              </a:solidFill>
              <a:latin typeface="Arial" panose="020B0604020202020204" pitchFamily="34" charset="0"/>
              <a:ea typeface="MS Gothic" panose="020B0609070205080204" pitchFamily="49" charset="-128"/>
              <a:cs typeface="Times New Roman" panose="02020603050405020304" pitchFamily="18" charset="0"/>
            </a:endParaRPr>
          </a:p>
          <a:p>
            <a:r>
              <a:rPr lang="en-US" b="1" dirty="0">
                <a:solidFill>
                  <a:srgbClr val="082A75"/>
                </a:solidFill>
                <a:latin typeface="Calibri" panose="020F0502020204030204" pitchFamily="34" charset="0"/>
                <a:ea typeface="MS Mincho" panose="02020609040205080304" pitchFamily="49" charset="-128"/>
                <a:cs typeface="Times New Roman" panose="02020603050405020304" pitchFamily="18" charset="0"/>
              </a:rPr>
              <a:t>Complex Environments like in the real world</a:t>
            </a:r>
            <a:endParaRPr lang="en-US" sz="2800" b="1" kern="1400" dirty="0">
              <a:solidFill>
                <a:srgbClr val="061F57"/>
              </a:solidFill>
              <a:latin typeface="Arial" panose="020B0604020202020204" pitchFamily="34" charset="0"/>
              <a:ea typeface="MS Gothic" panose="020B0609070205080204" pitchFamily="49" charset="-128"/>
              <a:cs typeface="Times New Roman" panose="02020603050405020304" pitchFamily="18" charset="0"/>
            </a:endParaRPr>
          </a:p>
        </p:txBody>
      </p:sp>
      <p:sp>
        <p:nvSpPr>
          <p:cNvPr id="2" name="Rettangolo 1"/>
          <p:cNvSpPr/>
          <p:nvPr/>
        </p:nvSpPr>
        <p:spPr>
          <a:xfrm>
            <a:off x="207034" y="1255253"/>
            <a:ext cx="4951562" cy="3278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Full Picture and beyond</a:t>
            </a:r>
            <a:endParaRPr lang="en-CA" b="1" dirty="0">
              <a:solidFill>
                <a:schemeClr val="tx1"/>
              </a:solidFill>
            </a:endParaRPr>
          </a:p>
        </p:txBody>
      </p:sp>
      <p:pic>
        <p:nvPicPr>
          <p:cNvPr id="9" name="Immagine 8" descr="D:\Documenti\Documenti Personali\zzz2011\Diga\Prodotti\SimulatorePlanciaNave\Brochure\immagini\screen\screen\radar.png"/>
          <p:cNvPicPr/>
          <p:nvPr/>
        </p:nvPicPr>
        <p:blipFill rotWithShape="1">
          <a:blip r:embed="rId2" cstate="print">
            <a:extLst>
              <a:ext uri="{28A0092B-C50C-407E-A947-70E740481C1C}">
                <a14:useLocalDpi xmlns:a14="http://schemas.microsoft.com/office/drawing/2010/main" val="0"/>
              </a:ext>
            </a:extLst>
          </a:blip>
          <a:srcRect r="6476"/>
          <a:stretch/>
        </p:blipFill>
        <p:spPr bwMode="auto">
          <a:xfrm>
            <a:off x="5473478" y="1255253"/>
            <a:ext cx="3058047" cy="2462732"/>
          </a:xfrm>
          <a:prstGeom prst="rect">
            <a:avLst/>
          </a:prstGeom>
          <a:noFill/>
          <a:ln>
            <a:noFill/>
          </a:ln>
          <a:extLst>
            <a:ext uri="{53640926-AAD7-44D8-BBD7-CCE9431645EC}">
              <a14:shadowObscured xmlns:a14="http://schemas.microsoft.com/office/drawing/2010/main"/>
            </a:ext>
          </a:extLst>
        </p:spPr>
      </p:pic>
      <p:pic>
        <p:nvPicPr>
          <p:cNvPr id="12" name="Immagine 11" descr="D:\Documenti\Documenti Personali\zzz2011\Diga\Prodotti\SimulatorePlanciaNave\SBS Documentazione\Brochure_Commerciale\Brochure Full\immagini\Camera Roll\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46407" y="1255253"/>
            <a:ext cx="2865755" cy="1597025"/>
          </a:xfrm>
          <a:prstGeom prst="rect">
            <a:avLst/>
          </a:prstGeom>
          <a:noFill/>
          <a:ln>
            <a:noFill/>
          </a:ln>
        </p:spPr>
      </p:pic>
      <p:pic>
        <p:nvPicPr>
          <p:cNvPr id="13" name="Immagine 12" descr="D:\Documenti\Documenti Personali\zzz2011\Diga\Prodotti\SimulatorePlanciaNave\Brochure\immagini\screen\screen\CONNING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4504" y="3093030"/>
            <a:ext cx="2865600" cy="1598400"/>
          </a:xfrm>
          <a:prstGeom prst="rect">
            <a:avLst/>
          </a:prstGeom>
          <a:noFill/>
          <a:ln>
            <a:noFill/>
          </a:ln>
        </p:spPr>
      </p:pic>
      <p:pic>
        <p:nvPicPr>
          <p:cNvPr id="14" name="Immagine 13" descr="D:\Documenti\Documenti Personali\zzz2011\Diga\Prodotti\SimulatorePlanciaNave\Brochure\immagini\screen\screen\ecdis.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53977" y="4928747"/>
            <a:ext cx="2865600" cy="1598400"/>
          </a:xfrm>
          <a:prstGeom prst="rect">
            <a:avLst/>
          </a:prstGeom>
          <a:noFill/>
          <a:ln>
            <a:noFill/>
          </a:ln>
        </p:spPr>
      </p:pic>
      <p:pic>
        <p:nvPicPr>
          <p:cNvPr id="15" name="Immagine 14" descr="H:\20192907 fotocamera\101CANON\IMG_0178 - Copia.JPG"/>
          <p:cNvPicPr/>
          <p:nvPr/>
        </p:nvPicPr>
        <p:blipFill rotWithShape="1">
          <a:blip r:embed="rId6" cstate="print">
            <a:extLst>
              <a:ext uri="{28A0092B-C50C-407E-A947-70E740481C1C}">
                <a14:useLocalDpi xmlns:a14="http://schemas.microsoft.com/office/drawing/2010/main" val="0"/>
              </a:ext>
            </a:extLst>
          </a:blip>
          <a:srcRect l="24455" r="6753" b="1727"/>
          <a:stretch/>
        </p:blipFill>
        <p:spPr bwMode="auto">
          <a:xfrm>
            <a:off x="5473478" y="3959525"/>
            <a:ext cx="3058047" cy="2579298"/>
          </a:xfrm>
          <a:prstGeom prst="rect">
            <a:avLst/>
          </a:prstGeom>
          <a:noFill/>
          <a:ln>
            <a:noFill/>
          </a:ln>
          <a:extLst>
            <a:ext uri="{53640926-AAD7-44D8-BBD7-CCE9431645EC}">
              <a14:shadowObscured xmlns:a14="http://schemas.microsoft.com/office/drawing/2010/main"/>
            </a:ext>
          </a:extLst>
        </p:spPr>
      </p:pic>
      <p:sp>
        <p:nvSpPr>
          <p:cNvPr id="17" name="CasellaDiTesto 16"/>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Tree>
    <p:extLst>
      <p:ext uri="{BB962C8B-B14F-4D97-AF65-F5344CB8AC3E}">
        <p14:creationId xmlns:p14="http://schemas.microsoft.com/office/powerpoint/2010/main" val="2590361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p:cNvSpPr/>
          <p:nvPr/>
        </p:nvSpPr>
        <p:spPr>
          <a:xfrm>
            <a:off x="112143" y="147839"/>
            <a:ext cx="9238426" cy="800219"/>
          </a:xfrm>
          <a:prstGeom prst="rect">
            <a:avLst/>
          </a:prstGeom>
        </p:spPr>
        <p:txBody>
          <a:bodyPr wrap="none">
            <a:spAutoFit/>
          </a:bodyPr>
          <a:lstStyle/>
          <a:p>
            <a:r>
              <a:rPr lang="en-CA" sz="2800" b="1" kern="1400" dirty="0">
                <a:solidFill>
                  <a:srgbClr val="061F57"/>
                </a:solidFill>
                <a:latin typeface="Arial" panose="020B0604020202020204" pitchFamily="34" charset="0"/>
                <a:ea typeface="MS Gothic" panose="020B0609070205080204" pitchFamily="49" charset="-128"/>
                <a:cs typeface="Times New Roman" panose="02020603050405020304" pitchFamily="18" charset="0"/>
              </a:rPr>
              <a:t>Where Research &amp; Development make the Difference</a:t>
            </a:r>
          </a:p>
          <a:p>
            <a:r>
              <a:rPr lang="en-CA" b="1" dirty="0">
                <a:solidFill>
                  <a:srgbClr val="082A75"/>
                </a:solidFill>
                <a:latin typeface="Calibri" panose="020F0502020204030204" pitchFamily="34" charset="0"/>
                <a:ea typeface="MS Mincho" panose="02020609040205080304" pitchFamily="49" charset="-128"/>
                <a:cs typeface="Times New Roman" panose="02020603050405020304" pitchFamily="18" charset="0"/>
              </a:rPr>
              <a:t>Where many AI researchers and scientists are involved!</a:t>
            </a:r>
            <a:endParaRPr lang="en-US" sz="2800" b="1" kern="1400" dirty="0">
              <a:solidFill>
                <a:srgbClr val="061F57"/>
              </a:solidFill>
              <a:latin typeface="Arial" panose="020B0604020202020204" pitchFamily="34" charset="0"/>
              <a:ea typeface="MS Gothic" panose="020B0609070205080204" pitchFamily="49" charset="-128"/>
              <a:cs typeface="Times New Roman" panose="02020603050405020304" pitchFamily="18" charset="0"/>
            </a:endParaRPr>
          </a:p>
        </p:txBody>
      </p:sp>
      <p:sp>
        <p:nvSpPr>
          <p:cNvPr id="12" name="Rettangolo 11"/>
          <p:cNvSpPr/>
          <p:nvPr/>
        </p:nvSpPr>
        <p:spPr>
          <a:xfrm>
            <a:off x="112144" y="1574435"/>
            <a:ext cx="11668744" cy="1569660"/>
          </a:xfrm>
          <a:prstGeom prst="rect">
            <a:avLst/>
          </a:prstGeom>
        </p:spPr>
        <p:txBody>
          <a:bodyPr wrap="square">
            <a:spAutoFit/>
          </a:bodyPr>
          <a:lstStyle/>
          <a:p>
            <a:pPr algn="just"/>
            <a:r>
              <a:rPr lang="en-US" sz="1600" dirty="0"/>
              <a:t>CAL-</a:t>
            </a:r>
            <a:r>
              <a:rPr lang="en-US" sz="1600" dirty="0" err="1"/>
              <a:t>TEK</a:t>
            </a:r>
            <a:r>
              <a:rPr lang="en-US" sz="1600" dirty="0"/>
              <a:t> solutions are developed in cooperation with University of Calabria (</a:t>
            </a:r>
            <a:r>
              <a:rPr lang="en-US" sz="1600" b="1" dirty="0"/>
              <a:t>where CAL-</a:t>
            </a:r>
            <a:r>
              <a:rPr lang="en-US" sz="1600" b="1" dirty="0" err="1"/>
              <a:t>TEK</a:t>
            </a:r>
            <a:r>
              <a:rPr lang="en-US" sz="1600" b="1" dirty="0"/>
              <a:t> is a spin off Company</a:t>
            </a:r>
            <a:r>
              <a:rPr lang="en-US" sz="1600" dirty="0"/>
              <a:t>) and in cooperation with other worldwide Universities.</a:t>
            </a:r>
            <a:endParaRPr lang="en-CA" sz="1600" b="1" dirty="0"/>
          </a:p>
          <a:p>
            <a:pPr algn="just"/>
            <a:r>
              <a:rPr lang="en-US" sz="1600" b="1" dirty="0"/>
              <a:t>With more than 250 scientific articles published on International Journals and International Conferences</a:t>
            </a:r>
            <a:r>
              <a:rPr lang="en-US" sz="1600" dirty="0"/>
              <a:t>, our company brings the results of Research &amp; Development activities within the products and the solutions offered to Customers. Our company continuously works to advance the State of the Art in the Simulation domain by integrating new enabling methodologies and technologies such as </a:t>
            </a:r>
            <a:r>
              <a:rPr lang="en-US" sz="1600" b="1" dirty="0"/>
              <a:t>Virtual Immersive Reality, Augmented/Mixed Reality, Artificial Intelligence</a:t>
            </a:r>
            <a:r>
              <a:rPr lang="en-US" sz="1600" dirty="0"/>
              <a:t> and many others.</a:t>
            </a:r>
            <a:endParaRPr lang="en-CA" sz="1600" b="1" dirty="0"/>
          </a:p>
        </p:txBody>
      </p:sp>
      <p:sp>
        <p:nvSpPr>
          <p:cNvPr id="13" name="Casella di testo 54"/>
          <p:cNvSpPr txBox="1"/>
          <p:nvPr/>
        </p:nvSpPr>
        <p:spPr>
          <a:xfrm>
            <a:off x="215660" y="4510213"/>
            <a:ext cx="6599208" cy="1079704"/>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0"/>
              </a:spcAft>
            </a:pPr>
            <a:r>
              <a:rPr lang="en-US"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Our Conferences</a:t>
            </a:r>
          </a:p>
          <a:p>
            <a:pPr algn="ctr">
              <a:lnSpc>
                <a:spcPct val="115000"/>
              </a:lnSpc>
              <a:spcAft>
                <a:spcPts val="0"/>
              </a:spcAft>
            </a:pPr>
            <a:r>
              <a:rPr lang="en-US" b="1" dirty="0">
                <a:solidFill>
                  <a:srgbClr val="082A75"/>
                </a:solidFill>
                <a:latin typeface="Calibri" panose="020F0502020204030204" pitchFamily="34" charset="0"/>
                <a:ea typeface="MS Mincho" panose="02020609040205080304" pitchFamily="49" charset="-128"/>
                <a:cs typeface="Times New Roman" panose="02020603050405020304" pitchFamily="18" charset="0"/>
              </a:rPr>
              <a:t>The I3M Multi-Conference, </a:t>
            </a:r>
            <a:r>
              <a:rPr lang="en-US" b="1" u="sng" dirty="0">
                <a:solidFill>
                  <a:srgbClr val="082A75"/>
                </a:solidFill>
                <a:latin typeface="Calibri" panose="020F0502020204030204" pitchFamily="34" charset="0"/>
                <a:ea typeface="MS Mincho" panose="02020609040205080304" pitchFamily="49" charset="-128"/>
                <a:cs typeface="Times New Roman" panose="02020603050405020304" pitchFamily="18" charset="0"/>
                <a:hlinkClick r:id="rId2"/>
              </a:rPr>
              <a:t>www.msc-les.org/i3m2024</a:t>
            </a:r>
            <a:endParaRPr lang="en-US" b="1" u="sng" dirty="0">
              <a:solidFill>
                <a:srgbClr val="082A75"/>
              </a:solidFill>
              <a:latin typeface="Calibri" panose="020F0502020204030204" pitchFamily="34" charset="0"/>
              <a:ea typeface="MS Mincho" panose="02020609040205080304" pitchFamily="49" charset="-128"/>
              <a:cs typeface="Times New Roman" panose="02020603050405020304" pitchFamily="18" charset="0"/>
            </a:endParaRPr>
          </a:p>
          <a:p>
            <a:pPr algn="ctr">
              <a:lnSpc>
                <a:spcPct val="115000"/>
              </a:lnSpc>
              <a:spcAft>
                <a:spcPts val="0"/>
              </a:spcAft>
            </a:pPr>
            <a:r>
              <a:rPr lang="en-US"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The ISM Conference, </a:t>
            </a:r>
            <a:r>
              <a:rPr lang="en-US" b="1" u="sng"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hlinkClick r:id="rId3"/>
              </a:rPr>
              <a:t>www-msc-les.org/ism202</a:t>
            </a:r>
            <a:r>
              <a:rPr lang="en-US" b="1" u="sng"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4  </a:t>
            </a:r>
            <a:endParaRPr lang="en-CA"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15000"/>
              </a:lnSpc>
              <a:spcAft>
                <a:spcPts val="0"/>
              </a:spcAft>
            </a:pPr>
            <a:r>
              <a:rPr lang="it-IT"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 </a:t>
            </a:r>
            <a:endParaRPr lang="en-CA"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14" name="Casella di testo 58"/>
          <p:cNvSpPr txBox="1"/>
          <p:nvPr/>
        </p:nvSpPr>
        <p:spPr>
          <a:xfrm>
            <a:off x="215660" y="3637870"/>
            <a:ext cx="6599208" cy="649458"/>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0"/>
              </a:spcAft>
            </a:pPr>
            <a:r>
              <a:rPr lang="en-US"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Our Publications</a:t>
            </a:r>
          </a:p>
          <a:p>
            <a:pPr algn="ctr">
              <a:lnSpc>
                <a:spcPct val="115000"/>
              </a:lnSpc>
              <a:spcAft>
                <a:spcPts val="0"/>
              </a:spcAft>
            </a:pPr>
            <a:r>
              <a:rPr lang="en-US" u="sng" dirty="0">
                <a:solidFill>
                  <a:srgbClr val="082A75"/>
                </a:solidFill>
                <a:latin typeface="Calibri" panose="020F0502020204030204" pitchFamily="34" charset="0"/>
                <a:ea typeface="MS Mincho" panose="02020609040205080304" pitchFamily="49" charset="-128"/>
                <a:cs typeface="Times New Roman" panose="02020603050405020304" pitchFamily="18" charset="0"/>
              </a:rPr>
              <a:t>(http://www.msc-les.org/en/research-and-expertise/)</a:t>
            </a:r>
            <a:endParaRPr lang="en-CA"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15" name="Casella di testo 61"/>
          <p:cNvSpPr txBox="1"/>
          <p:nvPr/>
        </p:nvSpPr>
        <p:spPr>
          <a:xfrm>
            <a:off x="215660" y="5792666"/>
            <a:ext cx="6599208" cy="72027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0"/>
              </a:spcAft>
            </a:pPr>
            <a:r>
              <a:rPr lang="en-US"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rPr>
              <a:t>Our Scientific Db</a:t>
            </a:r>
          </a:p>
          <a:p>
            <a:pPr algn="ctr">
              <a:lnSpc>
                <a:spcPct val="115000"/>
              </a:lnSpc>
              <a:spcAft>
                <a:spcPts val="0"/>
              </a:spcAft>
            </a:pPr>
            <a:r>
              <a:rPr lang="en-CA" b="1" dirty="0">
                <a:solidFill>
                  <a:srgbClr val="082A75"/>
                </a:solidFill>
                <a:latin typeface="Calibri" panose="020F0502020204030204" pitchFamily="34" charset="0"/>
                <a:ea typeface="MS Mincho" panose="02020609040205080304" pitchFamily="49" charset="-128"/>
                <a:cs typeface="Times New Roman" panose="02020603050405020304" pitchFamily="18" charset="0"/>
                <a:hlinkClick r:id="rId4"/>
              </a:rPr>
              <a:t>https://www.cal-tek.eu/proceedings/</a:t>
            </a:r>
            <a:r>
              <a:rPr lang="en-CA" b="1" dirty="0">
                <a:solidFill>
                  <a:srgbClr val="082A75"/>
                </a:solidFill>
                <a:latin typeface="Calibri" panose="020F0502020204030204" pitchFamily="34" charset="0"/>
                <a:ea typeface="MS Mincho" panose="02020609040205080304" pitchFamily="49" charset="-128"/>
                <a:cs typeface="Times New Roman" panose="02020603050405020304" pitchFamily="18" charset="0"/>
              </a:rPr>
              <a:t> </a:t>
            </a:r>
            <a:endParaRPr lang="en-CA" b="1" dirty="0">
              <a:solidFill>
                <a:srgbClr val="082A75"/>
              </a:solidFill>
              <a:effectLst/>
              <a:latin typeface="Calibri" panose="020F0502020204030204" pitchFamily="34" charset="0"/>
              <a:ea typeface="MS Mincho" panose="02020609040205080304" pitchFamily="49" charset="-128"/>
              <a:cs typeface="Times New Roman" panose="02020603050405020304" pitchFamily="18" charset="0"/>
            </a:endParaRPr>
          </a:p>
        </p:txBody>
      </p:sp>
      <p:pic>
        <p:nvPicPr>
          <p:cNvPr id="21" name="Immagine 20" descr="D:\Documenti\Immagini\Loghi\UNICAL\Logo_new.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45122" y="3143519"/>
            <a:ext cx="2080260" cy="442595"/>
          </a:xfrm>
          <a:prstGeom prst="rect">
            <a:avLst/>
          </a:prstGeom>
          <a:noFill/>
          <a:ln>
            <a:noFill/>
          </a:ln>
        </p:spPr>
      </p:pic>
      <p:sp>
        <p:nvSpPr>
          <p:cNvPr id="23" name="CasellaDiTesto 22"/>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pic>
        <p:nvPicPr>
          <p:cNvPr id="1026" name="Picture 2" descr="ISM 2023 - Homepage">
            <a:extLst>
              <a:ext uri="{FF2B5EF4-FFF2-40B4-BE49-F238E27FC236}">
                <a16:creationId xmlns:a16="http://schemas.microsoft.com/office/drawing/2014/main" id="{BE92849A-C377-DBD7-B9F0-F77CFC9C2B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22588" y="4617113"/>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ternational Multidisciplinary Modelling &amp; Simulation Multiconference 2022  (formely International Modeling &amp; Simulation Mediterranean Multiconference)">
            <a:extLst>
              <a:ext uri="{FF2B5EF4-FFF2-40B4-BE49-F238E27FC236}">
                <a16:creationId xmlns:a16="http://schemas.microsoft.com/office/drawing/2014/main" id="{F1589EC6-87B8-96B6-B336-40315EB06C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7581" y="3631479"/>
            <a:ext cx="1221957" cy="16520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European Modeling and Simulation Symposium - CMSC">
            <a:extLst>
              <a:ext uri="{FF2B5EF4-FFF2-40B4-BE49-F238E27FC236}">
                <a16:creationId xmlns:a16="http://schemas.microsoft.com/office/drawing/2014/main" id="{5DCBCD24-D3EB-4C54-BD2D-FF9B37856A8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7143" t="16770" r="27200" b="15714"/>
          <a:stretch/>
        </p:blipFill>
        <p:spPr bwMode="auto">
          <a:xfrm>
            <a:off x="8384638" y="3695885"/>
            <a:ext cx="1186049" cy="11575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International Conference on Modelling &amp; Applied Simulation - CMSC">
            <a:extLst>
              <a:ext uri="{FF2B5EF4-FFF2-40B4-BE49-F238E27FC236}">
                <a16:creationId xmlns:a16="http://schemas.microsoft.com/office/drawing/2014/main" id="{D458E396-8B2B-AEC1-27B8-8B13B46EABE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352" t="25642" r="20041" b="24488"/>
          <a:stretch/>
        </p:blipFill>
        <p:spPr bwMode="auto">
          <a:xfrm>
            <a:off x="8398653" y="5939860"/>
            <a:ext cx="1039845" cy="5839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3M 2022 – International Multidisciplinary Modeling &amp; Simulation  Multiconference 2021">
            <a:extLst>
              <a:ext uri="{FF2B5EF4-FFF2-40B4-BE49-F238E27FC236}">
                <a16:creationId xmlns:a16="http://schemas.microsoft.com/office/drawing/2014/main" id="{2C0A43E3-AFC5-EFC8-A671-8C64975DD90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9702" y="5280731"/>
            <a:ext cx="1537713" cy="74519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3M 2022 – International Multidisciplinary Modeling &amp; Simulation  Multiconference 2021">
            <a:extLst>
              <a:ext uri="{FF2B5EF4-FFF2-40B4-BE49-F238E27FC236}">
                <a16:creationId xmlns:a16="http://schemas.microsoft.com/office/drawing/2014/main" id="{75352C37-C2E2-98B5-8E14-D5FEF1F42D9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37594" y="5990120"/>
            <a:ext cx="1301141" cy="47314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3M 2022 – International Multidisciplinary Modeling &amp; Simulation  Multiconference 2021">
            <a:extLst>
              <a:ext uri="{FF2B5EF4-FFF2-40B4-BE49-F238E27FC236}">
                <a16:creationId xmlns:a16="http://schemas.microsoft.com/office/drawing/2014/main" id="{334EE102-59D3-4608-52BC-5F52F11248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93598" y="3691957"/>
            <a:ext cx="1431255" cy="52045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393AA8B1-19F3-471B-CAFE-EA65F7A4628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79666" y="4210268"/>
            <a:ext cx="1431255" cy="47491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F5FECFE9-846D-1125-D861-0B2C2F61560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27149" y="5387166"/>
            <a:ext cx="1182855" cy="446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805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10481094" y="40117"/>
            <a:ext cx="1306240" cy="215444"/>
          </a:xfrm>
          <a:prstGeom prst="rect">
            <a:avLst/>
          </a:prstGeom>
          <a:noFill/>
        </p:spPr>
        <p:txBody>
          <a:bodyPr wrap="square" rtlCol="0">
            <a:spAutoFit/>
          </a:bodyPr>
          <a:lstStyle/>
          <a:p>
            <a:r>
              <a:rPr lang="it-IT" sz="800" b="1" dirty="0">
                <a:solidFill>
                  <a:srgbClr val="FF0000"/>
                </a:solidFill>
              </a:rPr>
              <a:t>Commercial in Confidence</a:t>
            </a:r>
            <a:endParaRPr lang="en-CA" sz="800" b="1" dirty="0">
              <a:solidFill>
                <a:srgbClr val="FF0000"/>
              </a:solidFill>
            </a:endParaRPr>
          </a:p>
        </p:txBody>
      </p:sp>
      <p:sp>
        <p:nvSpPr>
          <p:cNvPr id="2" name="Titolo 1">
            <a:extLst>
              <a:ext uri="{FF2B5EF4-FFF2-40B4-BE49-F238E27FC236}">
                <a16:creationId xmlns:a16="http://schemas.microsoft.com/office/drawing/2014/main" id="{134353B5-C668-F11B-715E-62BC50DC5588}"/>
              </a:ext>
            </a:extLst>
          </p:cNvPr>
          <p:cNvSpPr txBox="1">
            <a:spLocks/>
          </p:cNvSpPr>
          <p:nvPr/>
        </p:nvSpPr>
        <p:spPr>
          <a:xfrm>
            <a:off x="214642" y="1960104"/>
            <a:ext cx="7305040" cy="4683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1200"/>
              </a:spcAft>
            </a:pPr>
            <a:r>
              <a:rPr lang="it-IT" sz="1600">
                <a:latin typeface="Merriweather Black" panose="00000A00000000000000" pitchFamily="2" charset="0"/>
              </a:rPr>
              <a:t>Speed up your business!</a:t>
            </a:r>
            <a:endParaRPr lang="it-IT" sz="1600" dirty="0">
              <a:latin typeface="Merriweather Black" panose="00000A00000000000000" pitchFamily="2" charset="0"/>
            </a:endParaRPr>
          </a:p>
        </p:txBody>
      </p:sp>
      <p:sp>
        <p:nvSpPr>
          <p:cNvPr id="4" name="CasellaDiTesto 3">
            <a:extLst>
              <a:ext uri="{FF2B5EF4-FFF2-40B4-BE49-F238E27FC236}">
                <a16:creationId xmlns:a16="http://schemas.microsoft.com/office/drawing/2014/main" id="{C609F33B-BAE8-F262-657D-B9A5A65532D6}"/>
              </a:ext>
            </a:extLst>
          </p:cNvPr>
          <p:cNvSpPr txBox="1"/>
          <p:nvPr/>
        </p:nvSpPr>
        <p:spPr>
          <a:xfrm>
            <a:off x="214642" y="1698853"/>
            <a:ext cx="4605020" cy="338554"/>
          </a:xfrm>
          <a:prstGeom prst="rect">
            <a:avLst/>
          </a:prstGeom>
          <a:noFill/>
        </p:spPr>
        <p:txBody>
          <a:bodyPr wrap="square">
            <a:spAutoFit/>
          </a:bodyPr>
          <a:lstStyle/>
          <a:p>
            <a:r>
              <a:rPr lang="en-US" sz="1600" dirty="0">
                <a:solidFill>
                  <a:schemeClr val="tx1">
                    <a:lumMod val="65000"/>
                    <a:lumOff val="35000"/>
                  </a:schemeClr>
                </a:solidFill>
                <a:latin typeface="Merriweather Black" panose="00000A00000000000000" pitchFamily="2" charset="0"/>
              </a:rPr>
              <a:t>We invest in values, we create innovation</a:t>
            </a:r>
            <a:endParaRPr lang="en-US" sz="1600" dirty="0">
              <a:solidFill>
                <a:schemeClr val="tx1">
                  <a:lumMod val="65000"/>
                  <a:lumOff val="35000"/>
                </a:schemeClr>
              </a:solidFill>
            </a:endParaRPr>
          </a:p>
        </p:txBody>
      </p:sp>
      <p:pic>
        <p:nvPicPr>
          <p:cNvPr id="7" name="Picture 2" descr="3 Steps to a Successful Referral Appreciation Program">
            <a:extLst>
              <a:ext uri="{FF2B5EF4-FFF2-40B4-BE49-F238E27FC236}">
                <a16:creationId xmlns:a16="http://schemas.microsoft.com/office/drawing/2014/main" id="{0F440974-D782-2D80-BE15-380FAC390DA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66911" y="1984467"/>
            <a:ext cx="3855895" cy="3855895"/>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603FCCBB-DF5E-4999-F8CA-3105DA7B7891}"/>
              </a:ext>
            </a:extLst>
          </p:cNvPr>
          <p:cNvSpPr txBox="1"/>
          <p:nvPr/>
        </p:nvSpPr>
        <p:spPr>
          <a:xfrm>
            <a:off x="251475" y="2883130"/>
            <a:ext cx="7220475" cy="2385268"/>
          </a:xfrm>
          <a:prstGeom prst="rect">
            <a:avLst/>
          </a:prstGeom>
          <a:noFill/>
        </p:spPr>
        <p:txBody>
          <a:bodyPr wrap="square" rtlCol="0">
            <a:spAutoFit/>
          </a:bodyPr>
          <a:lstStyle/>
          <a:p>
            <a:pPr>
              <a:spcAft>
                <a:spcPts val="600"/>
              </a:spcAft>
            </a:pPr>
            <a:r>
              <a:rPr lang="it-IT" sz="1600" b="1" i="1" dirty="0">
                <a:latin typeface="Merriweather" panose="00000500000000000000" pitchFamily="2" charset="0"/>
              </a:rPr>
              <a:t>Francesco Longo, Ph.D.</a:t>
            </a:r>
          </a:p>
          <a:p>
            <a:r>
              <a:rPr lang="it-IT" sz="1600" dirty="0">
                <a:latin typeface="Merriweather" panose="00000500000000000000" pitchFamily="2" charset="0"/>
              </a:rPr>
              <a:t>CAL-TEK S.r.l.</a:t>
            </a:r>
          </a:p>
          <a:p>
            <a:r>
              <a:rPr lang="it-IT" sz="1600" dirty="0">
                <a:latin typeface="Merriweather" panose="00000500000000000000" pitchFamily="2" charset="0"/>
                <a:hlinkClick r:id="rId3"/>
              </a:rPr>
              <a:t>f.longo@cal-tek.eu</a:t>
            </a:r>
            <a:r>
              <a:rPr lang="it-IT" sz="1600" dirty="0">
                <a:latin typeface="Merriweather" panose="00000500000000000000" pitchFamily="2" charset="0"/>
              </a:rPr>
              <a:t> </a:t>
            </a:r>
          </a:p>
          <a:p>
            <a:endParaRPr lang="it-IT" sz="1600" dirty="0">
              <a:latin typeface="Merriweather" panose="00000500000000000000" pitchFamily="2" charset="0"/>
            </a:endParaRPr>
          </a:p>
          <a:p>
            <a:r>
              <a:rPr lang="it-IT" sz="1600" dirty="0" err="1">
                <a:latin typeface="Merriweather" panose="00000500000000000000" pitchFamily="2" charset="0"/>
              </a:rPr>
              <a:t>Modeling</a:t>
            </a:r>
            <a:r>
              <a:rPr lang="it-IT" sz="1600" dirty="0">
                <a:latin typeface="Merriweather" panose="00000500000000000000" pitchFamily="2" charset="0"/>
              </a:rPr>
              <a:t> &amp; </a:t>
            </a:r>
            <a:r>
              <a:rPr lang="it-IT" sz="1600" dirty="0" err="1">
                <a:latin typeface="Merriweather" panose="00000500000000000000" pitchFamily="2" charset="0"/>
              </a:rPr>
              <a:t>Simulation</a:t>
            </a:r>
            <a:r>
              <a:rPr lang="it-IT" sz="1600" dirty="0">
                <a:latin typeface="Merriweather" panose="00000500000000000000" pitchFamily="2" charset="0"/>
              </a:rPr>
              <a:t> Center – </a:t>
            </a:r>
            <a:r>
              <a:rPr lang="it-IT" sz="1600" dirty="0" err="1">
                <a:latin typeface="Merriweather" panose="00000500000000000000" pitchFamily="2" charset="0"/>
              </a:rPr>
              <a:t>Laboratory</a:t>
            </a:r>
            <a:r>
              <a:rPr lang="it-IT" sz="1600" dirty="0">
                <a:latin typeface="Merriweather" panose="00000500000000000000" pitchFamily="2" charset="0"/>
              </a:rPr>
              <a:t> of Enterprise Solutions (MSC-LES)</a:t>
            </a:r>
          </a:p>
          <a:p>
            <a:r>
              <a:rPr lang="it-IT" sz="1600" dirty="0">
                <a:latin typeface="Merriweather" panose="00000500000000000000" pitchFamily="2" charset="0"/>
              </a:rPr>
              <a:t>Department of </a:t>
            </a:r>
            <a:r>
              <a:rPr lang="it-IT" sz="1600" dirty="0" err="1">
                <a:latin typeface="Merriweather" panose="00000500000000000000" pitchFamily="2" charset="0"/>
              </a:rPr>
              <a:t>Mechanical</a:t>
            </a:r>
            <a:r>
              <a:rPr lang="it-IT" sz="1600" dirty="0">
                <a:latin typeface="Merriweather" panose="00000500000000000000" pitchFamily="2" charset="0"/>
              </a:rPr>
              <a:t>, Energy and Management Engineering (DIMEG) | University of Calabria</a:t>
            </a:r>
          </a:p>
          <a:p>
            <a:r>
              <a:rPr lang="it-IT" sz="1600" dirty="0">
                <a:latin typeface="Merriweather" panose="00000500000000000000" pitchFamily="2" charset="0"/>
                <a:hlinkClick r:id="rId4"/>
              </a:rPr>
              <a:t>f.longo@unical.it</a:t>
            </a:r>
            <a:r>
              <a:rPr lang="it-IT" sz="1600" dirty="0">
                <a:latin typeface="Merriweather" panose="00000500000000000000" pitchFamily="2" charset="0"/>
              </a:rPr>
              <a:t> </a:t>
            </a:r>
          </a:p>
        </p:txBody>
      </p:sp>
    </p:spTree>
    <p:extLst>
      <p:ext uri="{BB962C8B-B14F-4D97-AF65-F5344CB8AC3E}">
        <p14:creationId xmlns:p14="http://schemas.microsoft.com/office/powerpoint/2010/main" val="1120028679"/>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904</Words>
  <Application>Microsoft Office PowerPoint</Application>
  <PresentationFormat>Widescreen</PresentationFormat>
  <Paragraphs>91</Paragraphs>
  <Slides>15</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15</vt:i4>
      </vt:variant>
    </vt:vector>
  </HeadingPairs>
  <TitlesOfParts>
    <vt:vector size="23" baseType="lpstr">
      <vt:lpstr>Arial</vt:lpstr>
      <vt:lpstr>Calibri</vt:lpstr>
      <vt:lpstr>Calibri Light</vt:lpstr>
      <vt:lpstr>Merriweather</vt:lpstr>
      <vt:lpstr>Merriweather Black</vt:lpstr>
      <vt:lpstr>Merriweather Light</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Francesco</dc:creator>
  <cp:lastModifiedBy>francesco longo</cp:lastModifiedBy>
  <cp:revision>33</cp:revision>
  <dcterms:created xsi:type="dcterms:W3CDTF">2019-10-10T07:57:10Z</dcterms:created>
  <dcterms:modified xsi:type="dcterms:W3CDTF">2024-02-20T09:30:59Z</dcterms:modified>
</cp:coreProperties>
</file>