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1" r:id="rId1"/>
    <p:sldMasterId id="2147483767" r:id="rId2"/>
  </p:sldMasterIdLst>
  <p:notesMasterIdLst>
    <p:notesMasterId r:id="rId43"/>
  </p:notesMasterIdLst>
  <p:handoutMasterIdLst>
    <p:handoutMasterId r:id="rId44"/>
  </p:handoutMasterIdLst>
  <p:sldIdLst>
    <p:sldId id="456" r:id="rId3"/>
    <p:sldId id="500" r:id="rId4"/>
    <p:sldId id="308" r:id="rId5"/>
    <p:sldId id="416" r:id="rId6"/>
    <p:sldId id="309" r:id="rId7"/>
    <p:sldId id="417" r:id="rId8"/>
    <p:sldId id="356" r:id="rId9"/>
    <p:sldId id="507" r:id="rId10"/>
    <p:sldId id="357" r:id="rId11"/>
    <p:sldId id="415" r:id="rId12"/>
    <p:sldId id="484" r:id="rId13"/>
    <p:sldId id="354" r:id="rId14"/>
    <p:sldId id="520" r:id="rId15"/>
    <p:sldId id="498" r:id="rId16"/>
    <p:sldId id="519" r:id="rId17"/>
    <p:sldId id="455" r:id="rId18"/>
    <p:sldId id="376" r:id="rId19"/>
    <p:sldId id="374" r:id="rId20"/>
    <p:sldId id="427" r:id="rId21"/>
    <p:sldId id="514" r:id="rId22"/>
    <p:sldId id="497" r:id="rId23"/>
    <p:sldId id="485" r:id="rId24"/>
    <p:sldId id="493" r:id="rId25"/>
    <p:sldId id="494" r:id="rId26"/>
    <p:sldId id="518" r:id="rId27"/>
    <p:sldId id="495" r:id="rId28"/>
    <p:sldId id="496" r:id="rId29"/>
    <p:sldId id="511" r:id="rId30"/>
    <p:sldId id="512" r:id="rId31"/>
    <p:sldId id="509" r:id="rId32"/>
    <p:sldId id="516" r:id="rId33"/>
    <p:sldId id="508" r:id="rId34"/>
    <p:sldId id="358" r:id="rId35"/>
    <p:sldId id="524" r:id="rId36"/>
    <p:sldId id="525" r:id="rId37"/>
    <p:sldId id="521" r:id="rId38"/>
    <p:sldId id="522" r:id="rId39"/>
    <p:sldId id="523" r:id="rId40"/>
    <p:sldId id="505" r:id="rId41"/>
    <p:sldId id="513" r:id="rId42"/>
  </p:sldIdLst>
  <p:sldSz cx="12192000" cy="6858000"/>
  <p:notesSz cx="6858000" cy="9144000"/>
  <p:defaultTextStyle>
    <a:defPPr>
      <a:defRPr lang="en-US"/>
    </a:defPPr>
    <a:lvl1pPr marL="0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44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86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29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571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15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857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000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144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55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3C31C"/>
    <a:srgbClr val="20BB1F"/>
    <a:srgbClr val="25A1A4"/>
    <a:srgbClr val="22B46D"/>
    <a:srgbClr val="2B62A2"/>
    <a:srgbClr val="22AB68"/>
    <a:srgbClr val="FEFEFE"/>
    <a:srgbClr val="FFF696"/>
    <a:srgbClr val="E36C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8799B23B-EC83-4686-B30A-512413B5E67A}" styleName="Stile chiaro 3 - Color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502" autoAdjust="0"/>
    <p:restoredTop sz="94658"/>
  </p:normalViewPr>
  <p:slideViewPr>
    <p:cSldViewPr snapToGrid="0">
      <p:cViewPr varScale="1">
        <p:scale>
          <a:sx n="118" d="100"/>
          <a:sy n="118" d="100"/>
        </p:scale>
        <p:origin x="240" y="240"/>
      </p:cViewPr>
      <p:guideLst>
        <p:guide orient="horz" pos="2455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6" d="100"/>
          <a:sy n="96" d="100"/>
        </p:scale>
        <p:origin x="3976" y="17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viewProps" Target="view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5E3EB5F-0EDB-4C74-BB1F-03B8437923E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64064F9-D763-4FCB-9E62-10AA52B693A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B6DDC9-DE64-44CF-BFE7-122B272B38FB}" type="datetimeFigureOut">
              <a:rPr lang="en-US" smtClean="0"/>
              <a:t>2/20/24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CEE8CD-C006-4B54-9A08-6B931E3980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8F94616-22BB-4B10-A3BA-F25A0985D7B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241BCF-65AE-4D28-8D87-64F16AC96C5D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2226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F1B13F-9926-4759-BA39-FAEB809664C4}" type="datetimeFigureOut">
              <a:rPr lang="it-IT" smtClean="0"/>
              <a:t>20/02/24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1424AA-3A31-4D52-943D-384B1716D06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786320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1185B1-91BC-4766-8B1C-616F08927160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916562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1185B1-91BC-4766-8B1C-616F08927160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225463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1185B1-91BC-4766-8B1C-616F08927160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92293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hape 4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w Cen MT" panose="020B0602020104020603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w Cen MT" panose="020B0602020104020603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w Cen MT" panose="020B0602020104020603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w Cen MT" panose="020B0602020104020603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w Cen MT" panose="020B0602020104020603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w Cen MT" panose="020B0602020104020603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w Cen MT" panose="020B0602020104020603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w Cen MT" panose="020B0602020104020603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w Cen MT" panose="020B0602020104020603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r" defTabSz="966788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A734D3-B98D-43F8-98EE-D92D7200F6D3}" type="slidenum">
              <a:rPr kumimoji="0" lang="en-US" altLang="it-IT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MS PGothic" panose="020B0600070205080204" pitchFamily="34" charset="-128"/>
                <a:cs typeface="+mn-cs"/>
              </a:rPr>
              <a:pPr marL="0" marR="0" lvl="0" indent="0" algn="r" defTabSz="966788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GB" altLang="it-IT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38915" name="Rectangle 293889"/>
          <p:cNvSpPr>
            <a:spLocks noGrp="1" noRot="1" noChangeAspect="1" noChangeArrowheads="1" noTextEdit="1"/>
          </p:cNvSpPr>
          <p:nvPr>
            <p:ph type="sldImg"/>
          </p:nvPr>
        </p:nvSpPr>
        <p:spPr>
          <a:noFill/>
          <a:ln cap="flat">
            <a:headEnd type="none" w="med" len="med"/>
            <a:tailEnd type="none" w="med" len="med"/>
          </a:ln>
        </p:spPr>
      </p:sp>
      <p:sp>
        <p:nvSpPr>
          <p:cNvPr id="38916" name="Rectangle 293890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lvl="1" defTabSz="914400" eaLnBrk="1" hangingPunct="1">
              <a:lnSpc>
                <a:spcPct val="90000"/>
              </a:lnSpc>
            </a:pPr>
            <a:r>
              <a:rPr lang="en-US" altLang="it-IT" dirty="0" err="1"/>
              <a:t>Riesce</a:t>
            </a:r>
            <a:r>
              <a:rPr lang="en-US" altLang="it-IT" dirty="0"/>
              <a:t> a </a:t>
            </a:r>
            <a:r>
              <a:rPr lang="en-US" altLang="it-IT" dirty="0" err="1"/>
              <a:t>valutare</a:t>
            </a:r>
            <a:r>
              <a:rPr lang="en-US" altLang="it-IT" dirty="0"/>
              <a:t> 200 </a:t>
            </a:r>
            <a:r>
              <a:rPr lang="en-US" altLang="it-IT" dirty="0" err="1"/>
              <a:t>milioni</a:t>
            </a:r>
            <a:r>
              <a:rPr lang="en-US" altLang="it-IT" dirty="0"/>
              <a:t> di </a:t>
            </a:r>
            <a:r>
              <a:rPr lang="en-US" altLang="it-IT" dirty="0" err="1"/>
              <a:t>mosse</a:t>
            </a:r>
            <a:r>
              <a:rPr lang="en-US" altLang="it-IT" dirty="0"/>
              <a:t> al secondo</a:t>
            </a:r>
          </a:p>
          <a:p>
            <a:pPr lvl="1" defTabSz="914400" eaLnBrk="1" hangingPunct="1">
              <a:lnSpc>
                <a:spcPct val="90000"/>
              </a:lnSpc>
            </a:pPr>
            <a:r>
              <a:rPr lang="en-US" altLang="it-IT" dirty="0" err="1"/>
              <a:t>Conosce</a:t>
            </a:r>
            <a:r>
              <a:rPr lang="en-US" altLang="it-IT" dirty="0"/>
              <a:t> 600.000 aperture di partita</a:t>
            </a:r>
            <a:endParaRPr lang="en-GB" altLang="it-IT" dirty="0"/>
          </a:p>
          <a:p>
            <a:pPr eaLnBrk="1" hangingPunct="1"/>
            <a:endParaRPr lang="en-US" altLang="it-IT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48146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hape 4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w Cen MT" panose="020B0602020104020603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w Cen MT" panose="020B0602020104020603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w Cen MT" panose="020B0602020104020603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w Cen MT" panose="020B0602020104020603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w Cen MT" panose="020B0602020104020603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w Cen MT" panose="020B0602020104020603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w Cen MT" panose="020B0602020104020603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w Cen MT" panose="020B0602020104020603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w Cen MT" panose="020B0602020104020603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r" defTabSz="966788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A734D3-B98D-43F8-98EE-D92D7200F6D3}" type="slidenum">
              <a:rPr kumimoji="0" lang="en-US" altLang="it-IT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MS PGothic" panose="020B0600070205080204" pitchFamily="34" charset="-128"/>
                <a:cs typeface="+mn-cs"/>
              </a:rPr>
              <a:pPr marL="0" marR="0" lvl="0" indent="0" algn="r" defTabSz="966788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GB" altLang="it-IT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38915" name="Rectangle 293889"/>
          <p:cNvSpPr>
            <a:spLocks noGrp="1" noRot="1" noChangeAspect="1" noChangeArrowheads="1" noTextEdit="1"/>
          </p:cNvSpPr>
          <p:nvPr>
            <p:ph type="sldImg"/>
          </p:nvPr>
        </p:nvSpPr>
        <p:spPr>
          <a:noFill/>
          <a:ln cap="flat">
            <a:headEnd type="none" w="med" len="med"/>
            <a:tailEnd type="none" w="med" len="med"/>
          </a:ln>
        </p:spPr>
      </p:sp>
      <p:sp>
        <p:nvSpPr>
          <p:cNvPr id="38916" name="Rectangle 293890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lvl="1" defTabSz="914400" eaLnBrk="1" hangingPunct="1">
              <a:lnSpc>
                <a:spcPct val="90000"/>
              </a:lnSpc>
            </a:pPr>
            <a:r>
              <a:rPr lang="en-US" altLang="it-IT" dirty="0"/>
              <a:t>Poker </a:t>
            </a:r>
            <a:r>
              <a:rPr lang="en-US" altLang="it-IT" dirty="0" err="1"/>
              <a:t>piu</a:t>
            </a:r>
            <a:r>
              <a:rPr lang="en-US" altLang="it-IT" dirty="0"/>
              <a:t>` </a:t>
            </a:r>
            <a:r>
              <a:rPr lang="en-US" altLang="it-IT" dirty="0" err="1"/>
              <a:t>difficile</a:t>
            </a:r>
            <a:r>
              <a:rPr lang="en-US" altLang="it-IT" dirty="0"/>
              <a:t> </a:t>
            </a:r>
            <a:r>
              <a:rPr lang="en-US" altLang="it-IT" dirty="0" err="1"/>
              <a:t>degli</a:t>
            </a:r>
            <a:r>
              <a:rPr lang="en-US" altLang="it-IT" dirty="0"/>
              <a:t> </a:t>
            </a:r>
            <a:r>
              <a:rPr lang="en-US" altLang="it-IT" dirty="0" err="1"/>
              <a:t>scacchi</a:t>
            </a:r>
            <a:r>
              <a:rPr lang="en-US" altLang="it-IT" dirty="0"/>
              <a:t>, </a:t>
            </a:r>
            <a:r>
              <a:rPr lang="en-US" altLang="it-IT" dirty="0" err="1"/>
              <a:t>perche</a:t>
            </a:r>
            <a:r>
              <a:rPr lang="en-US" altLang="it-IT" dirty="0"/>
              <a:t>’ </a:t>
            </a:r>
            <a:r>
              <a:rPr lang="en-US" altLang="it-IT" dirty="0" err="1"/>
              <a:t>l’informazione</a:t>
            </a:r>
            <a:r>
              <a:rPr lang="en-US" altLang="it-IT" dirty="0"/>
              <a:t> e’ </a:t>
            </a:r>
            <a:r>
              <a:rPr lang="en-US" altLang="it-IT" dirty="0" err="1"/>
              <a:t>parziale</a:t>
            </a:r>
            <a:r>
              <a:rPr lang="en-US" altLang="it-IT" dirty="0"/>
              <a:t> e </a:t>
            </a:r>
            <a:r>
              <a:rPr lang="en-US" altLang="it-IT" dirty="0" err="1"/>
              <a:t>nascosta</a:t>
            </a:r>
            <a:r>
              <a:rPr lang="en-US" altLang="it-IT" dirty="0"/>
              <a:t>.</a:t>
            </a:r>
          </a:p>
          <a:p>
            <a:pPr lvl="1" defTabSz="914400" eaLnBrk="1" hangingPunct="1">
              <a:lnSpc>
                <a:spcPct val="90000"/>
              </a:lnSpc>
            </a:pPr>
            <a:r>
              <a:rPr lang="en-US" altLang="it-IT" dirty="0"/>
              <a:t>Si</a:t>
            </a:r>
            <a:r>
              <a:rPr lang="en-US" altLang="it-IT" baseline="0" dirty="0"/>
              <a:t> </a:t>
            </a:r>
            <a:r>
              <a:rPr lang="en-US" altLang="it-IT" baseline="0" dirty="0" err="1"/>
              <a:t>pensa</a:t>
            </a:r>
            <a:r>
              <a:rPr lang="en-US" altLang="it-IT" baseline="0" dirty="0"/>
              <a:t> </a:t>
            </a:r>
            <a:r>
              <a:rPr lang="en-US" altLang="it-IT" baseline="0" dirty="0" err="1"/>
              <a:t>che</a:t>
            </a:r>
            <a:r>
              <a:rPr lang="en-US" altLang="it-IT" baseline="0" dirty="0"/>
              <a:t> a poker </a:t>
            </a:r>
            <a:r>
              <a:rPr lang="en-US" altLang="it-IT" baseline="0" dirty="0" err="1"/>
              <a:t>conti</a:t>
            </a:r>
            <a:r>
              <a:rPr lang="en-US" altLang="it-IT" baseline="0" dirty="0"/>
              <a:t> </a:t>
            </a:r>
            <a:r>
              <a:rPr lang="en-US" altLang="it-IT" baseline="0" dirty="0" err="1"/>
              <a:t>principalmente</a:t>
            </a:r>
            <a:r>
              <a:rPr lang="en-US" altLang="it-IT" baseline="0" dirty="0"/>
              <a:t> </a:t>
            </a:r>
            <a:r>
              <a:rPr lang="en-US" altLang="it-IT" baseline="0" dirty="0" err="1"/>
              <a:t>l’abilita</a:t>
            </a:r>
            <a:r>
              <a:rPr lang="en-US" altLang="it-IT" baseline="0" dirty="0"/>
              <a:t>` di </a:t>
            </a:r>
            <a:r>
              <a:rPr lang="en-US" altLang="it-IT" baseline="0" dirty="0" err="1"/>
              <a:t>mascherare</a:t>
            </a:r>
            <a:r>
              <a:rPr lang="en-US" altLang="it-IT" baseline="0" dirty="0"/>
              <a:t> le </a:t>
            </a:r>
            <a:r>
              <a:rPr lang="en-US" altLang="it-IT" baseline="0" dirty="0" err="1"/>
              <a:t>proprie</a:t>
            </a:r>
            <a:r>
              <a:rPr lang="en-US" altLang="it-IT" baseline="0" dirty="0"/>
              <a:t> </a:t>
            </a:r>
            <a:r>
              <a:rPr lang="en-US" altLang="it-IT" baseline="0" dirty="0" err="1"/>
              <a:t>emozioni</a:t>
            </a:r>
            <a:r>
              <a:rPr lang="en-US" altLang="it-IT" baseline="0" dirty="0"/>
              <a:t> e </a:t>
            </a:r>
            <a:r>
              <a:rPr lang="en-US" altLang="it-IT" baseline="0" dirty="0" err="1"/>
              <a:t>capire</a:t>
            </a:r>
            <a:r>
              <a:rPr lang="en-US" altLang="it-IT" baseline="0" dirty="0"/>
              <a:t> se </a:t>
            </a:r>
            <a:r>
              <a:rPr lang="en-US" altLang="it-IT" baseline="0" dirty="0" err="1"/>
              <a:t>l’avversario</a:t>
            </a:r>
            <a:r>
              <a:rPr lang="en-US" altLang="it-IT" baseline="0" dirty="0"/>
              <a:t> </a:t>
            </a:r>
            <a:r>
              <a:rPr lang="en-US" altLang="it-IT" baseline="0" dirty="0" err="1"/>
              <a:t>mente</a:t>
            </a:r>
            <a:r>
              <a:rPr lang="en-US" altLang="it-IT" baseline="0" dirty="0"/>
              <a:t>; non e’ </a:t>
            </a:r>
            <a:r>
              <a:rPr lang="en-US" altLang="it-IT" baseline="0" dirty="0" err="1"/>
              <a:t>cosi</a:t>
            </a:r>
            <a:r>
              <a:rPr lang="en-US" altLang="it-IT" baseline="0" dirty="0"/>
              <a:t>’, </a:t>
            </a:r>
            <a:r>
              <a:rPr lang="en-US" altLang="it-IT" baseline="0" dirty="0" err="1"/>
              <a:t>il</a:t>
            </a:r>
            <a:r>
              <a:rPr lang="en-US" altLang="it-IT" baseline="0" dirty="0"/>
              <a:t> poker </a:t>
            </a:r>
            <a:r>
              <a:rPr lang="en-US" altLang="it-IT" baseline="0" dirty="0" err="1"/>
              <a:t>riguarda</a:t>
            </a:r>
            <a:r>
              <a:rPr lang="en-US" altLang="it-IT" baseline="0" dirty="0"/>
              <a:t> carte e </a:t>
            </a:r>
            <a:r>
              <a:rPr lang="en-US" altLang="it-IT" baseline="0" dirty="0" err="1"/>
              <a:t>probabilita</a:t>
            </a:r>
            <a:r>
              <a:rPr lang="en-US" altLang="it-IT" baseline="0" dirty="0"/>
              <a:t>’ </a:t>
            </a:r>
            <a:r>
              <a:rPr lang="en-US" altLang="it-IT" baseline="0" dirty="0" err="1"/>
              <a:t>matematiche</a:t>
            </a:r>
            <a:r>
              <a:rPr lang="en-US" altLang="it-IT" baseline="0" dirty="0"/>
              <a:t>;</a:t>
            </a:r>
          </a:p>
          <a:p>
            <a:pPr lvl="1" defTabSz="914400" eaLnBrk="1" hangingPunct="1">
              <a:lnSpc>
                <a:spcPct val="90000"/>
              </a:lnSpc>
            </a:pPr>
            <a:r>
              <a:rPr lang="en-US" altLang="it-IT" baseline="0" dirty="0"/>
              <a:t>E </a:t>
            </a:r>
            <a:r>
              <a:rPr lang="en-US" altLang="it-IT" baseline="0" dirty="0" err="1"/>
              <a:t>Libratus</a:t>
            </a:r>
            <a:r>
              <a:rPr lang="en-US" altLang="it-IT" baseline="0" dirty="0"/>
              <a:t> </a:t>
            </a:r>
            <a:r>
              <a:rPr lang="en-US" altLang="it-IT" baseline="0" dirty="0" err="1"/>
              <a:t>l’ha</a:t>
            </a:r>
            <a:r>
              <a:rPr lang="en-US" altLang="it-IT" baseline="0" dirty="0"/>
              <a:t> </a:t>
            </a:r>
            <a:r>
              <a:rPr lang="en-US" altLang="it-IT" baseline="0" dirty="0" err="1"/>
              <a:t>confermato</a:t>
            </a:r>
            <a:r>
              <a:rPr lang="en-US" altLang="it-IT" baseline="0" dirty="0"/>
              <a:t>.</a:t>
            </a:r>
            <a:endParaRPr lang="en-US" altLang="it-IT" dirty="0"/>
          </a:p>
          <a:p>
            <a:pPr lvl="1" defTabSz="914400" eaLnBrk="1" hangingPunct="1">
              <a:lnSpc>
                <a:spcPct val="90000"/>
              </a:lnSpc>
            </a:pPr>
            <a:r>
              <a:rPr lang="en-US" altLang="it-IT" dirty="0" err="1"/>
              <a:t>Libratus</a:t>
            </a:r>
            <a:r>
              <a:rPr lang="en-US" altLang="it-IT" dirty="0"/>
              <a:t> ha </a:t>
            </a:r>
            <a:r>
              <a:rPr lang="en-US" altLang="it-IT" dirty="0" err="1"/>
              <a:t>fatto</a:t>
            </a:r>
            <a:r>
              <a:rPr lang="en-US" altLang="it-IT" dirty="0"/>
              <a:t> </a:t>
            </a:r>
            <a:r>
              <a:rPr lang="en-US" altLang="it-IT" baseline="0" dirty="0" err="1"/>
              <a:t>anche</a:t>
            </a:r>
            <a:r>
              <a:rPr lang="en-US" altLang="it-IT" baseline="0" dirty="0"/>
              <a:t> </a:t>
            </a:r>
            <a:r>
              <a:rPr lang="en-US" altLang="it-IT" baseline="0" dirty="0" err="1"/>
              <a:t>dei</a:t>
            </a:r>
            <a:r>
              <a:rPr lang="en-US" altLang="it-IT" baseline="0" dirty="0"/>
              <a:t> Bluff. E` </a:t>
            </a:r>
            <a:r>
              <a:rPr lang="en-US" altLang="it-IT" baseline="0" dirty="0" err="1"/>
              <a:t>basato</a:t>
            </a:r>
            <a:r>
              <a:rPr lang="en-US" altLang="it-IT" baseline="0" dirty="0"/>
              <a:t> </a:t>
            </a:r>
            <a:r>
              <a:rPr lang="en-US" altLang="it-IT" baseline="0" dirty="0" err="1"/>
              <a:t>su</a:t>
            </a:r>
            <a:r>
              <a:rPr lang="en-US" altLang="it-IT" baseline="0" dirty="0"/>
              <a:t> “reinforcement learning”. Ha </a:t>
            </a:r>
            <a:r>
              <a:rPr lang="en-US" altLang="it-IT" baseline="0" dirty="0" err="1"/>
              <a:t>cominciato</a:t>
            </a:r>
            <a:r>
              <a:rPr lang="en-US" altLang="it-IT" baseline="0" dirty="0"/>
              <a:t> a </a:t>
            </a:r>
            <a:r>
              <a:rPr lang="en-US" altLang="it-IT" baseline="0" dirty="0" err="1"/>
              <a:t>giocare</a:t>
            </a:r>
            <a:r>
              <a:rPr lang="en-US" altLang="it-IT" baseline="0" dirty="0"/>
              <a:t> da zero, in </a:t>
            </a:r>
            <a:r>
              <a:rPr lang="en-US" altLang="it-IT" baseline="0" dirty="0" err="1"/>
              <a:t>modo</a:t>
            </a:r>
            <a:r>
              <a:rPr lang="en-US" altLang="it-IT" baseline="0" dirty="0"/>
              <a:t> random, </a:t>
            </a:r>
            <a:r>
              <a:rPr lang="en-US" altLang="it-IT" baseline="0" dirty="0" err="1"/>
              <a:t>giocando</a:t>
            </a:r>
            <a:r>
              <a:rPr lang="en-US" altLang="it-IT" baseline="0" dirty="0"/>
              <a:t> poi </a:t>
            </a:r>
            <a:r>
              <a:rPr lang="en-US" altLang="it-IT" baseline="0" dirty="0" err="1"/>
              <a:t>innumerevoli</a:t>
            </a:r>
            <a:r>
              <a:rPr lang="en-US" altLang="it-IT" baseline="0" dirty="0"/>
              <a:t> partite </a:t>
            </a:r>
            <a:r>
              <a:rPr lang="en-US" altLang="it-IT" baseline="0" dirty="0" err="1"/>
              <a:t>contro</a:t>
            </a:r>
            <a:r>
              <a:rPr lang="en-US" altLang="it-IT" baseline="0" dirty="0"/>
              <a:t> se </a:t>
            </a:r>
            <a:r>
              <a:rPr lang="en-US" altLang="it-IT" baseline="0" dirty="0" err="1"/>
              <a:t>stesso</a:t>
            </a:r>
            <a:r>
              <a:rPr lang="en-US" altLang="it-IT" baseline="0" dirty="0"/>
              <a:t> per </a:t>
            </a:r>
            <a:r>
              <a:rPr lang="en-US" altLang="it-IT" baseline="0" dirty="0" err="1"/>
              <a:t>imparare</a:t>
            </a:r>
            <a:r>
              <a:rPr lang="en-US" altLang="it-IT" baseline="0" dirty="0"/>
              <a:t> </a:t>
            </a:r>
            <a:r>
              <a:rPr lang="en-US" altLang="it-IT" baseline="0" dirty="0" err="1"/>
              <a:t>sempre</a:t>
            </a:r>
            <a:r>
              <a:rPr lang="en-US" altLang="it-IT" baseline="0" dirty="0"/>
              <a:t> </a:t>
            </a:r>
            <a:r>
              <a:rPr lang="en-US" altLang="it-IT" baseline="0" dirty="0" err="1"/>
              <a:t>piu</a:t>
            </a:r>
            <a:r>
              <a:rPr lang="en-US" altLang="it-IT" baseline="0" dirty="0"/>
              <a:t>’.</a:t>
            </a:r>
            <a:endParaRPr lang="en-GB" altLang="it-IT" dirty="0"/>
          </a:p>
          <a:p>
            <a:pPr eaLnBrk="1" hangingPunct="1"/>
            <a:endParaRPr lang="en-US" altLang="it-IT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54945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335" eaLnBrk="0" hangingPunct="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5752" indent="-263751" defTabSz="914335" eaLnBrk="0" hangingPunct="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55002" indent="-211000" defTabSz="914335" eaLnBrk="0" hangingPunct="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77003" indent="-211000" defTabSz="914335" eaLnBrk="0" hangingPunct="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99005" indent="-211000" defTabSz="914335" eaLnBrk="0" hangingPunct="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21006" indent="-211000" algn="ctr" defTabSz="914335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006" indent="-211000" algn="ctr" defTabSz="914335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165008" indent="-211000" algn="ctr" defTabSz="914335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587009" indent="-211000" algn="ctr" defTabSz="914335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3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16A5350-6864-4D48-88DD-348B43EBA06A}" type="slidenum">
              <a:rPr kumimoji="0" lang="it-IT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3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it-IT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88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8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/>
          <a:lstStyle/>
          <a:p>
            <a:pPr eaLnBrk="1" hangingPunct="1"/>
            <a:endParaRPr lang="it-IT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38109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335" eaLnBrk="0" hangingPunct="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5752" indent="-263751" defTabSz="914335" eaLnBrk="0" hangingPunct="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55002" indent="-211000" defTabSz="914335" eaLnBrk="0" hangingPunct="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77003" indent="-211000" defTabSz="914335" eaLnBrk="0" hangingPunct="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99005" indent="-211000" defTabSz="914335" eaLnBrk="0" hangingPunct="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21006" indent="-211000" algn="ctr" defTabSz="914335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006" indent="-211000" algn="ctr" defTabSz="914335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165008" indent="-211000" algn="ctr" defTabSz="914335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587009" indent="-211000" algn="ctr" defTabSz="914335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3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16A5350-6864-4D48-88DD-348B43EBA06A}" type="slidenum">
              <a:rPr kumimoji="0" lang="it-IT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3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it-IT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88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8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/>
          <a:lstStyle/>
          <a:p>
            <a:pPr eaLnBrk="1" hangingPunct="1"/>
            <a:endParaRPr lang="it-IT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32885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335" eaLnBrk="0" hangingPunct="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5752" indent="-263751" defTabSz="914335" eaLnBrk="0" hangingPunct="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55002" indent="-211000" defTabSz="914335" eaLnBrk="0" hangingPunct="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77003" indent="-211000" defTabSz="914335" eaLnBrk="0" hangingPunct="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99005" indent="-211000" defTabSz="914335" eaLnBrk="0" hangingPunct="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21006" indent="-211000" algn="ctr" defTabSz="914335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006" indent="-211000" algn="ctr" defTabSz="914335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165008" indent="-211000" algn="ctr" defTabSz="914335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587009" indent="-211000" algn="ctr" defTabSz="914335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3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16A5350-6864-4D48-88DD-348B43EBA06A}" type="slidenum">
              <a:rPr kumimoji="0" lang="it-IT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3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it-IT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88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8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/>
          <a:lstStyle/>
          <a:p>
            <a:pPr eaLnBrk="1" hangingPunct="1"/>
            <a:endParaRPr lang="it-IT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16606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4" name="Google Shape;804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5" name="Google Shape;805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248573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1424AA-3A31-4D52-943D-384B1716D062}" type="slidenum">
              <a:rPr lang="it-IT" smtClean="0"/>
              <a:t>27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301806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1185B1-91BC-4766-8B1C-616F08927160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588366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267EE8B5-15E9-4E93-A0E0-6699EDF78DD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57" b="19284"/>
          <a:stretch/>
        </p:blipFill>
        <p:spPr>
          <a:xfrm>
            <a:off x="0" y="3983809"/>
            <a:ext cx="12192000" cy="2874192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2339379" y="2376036"/>
            <a:ext cx="10571920" cy="1612901"/>
          </a:xfrm>
        </p:spPr>
        <p:txBody>
          <a:bodyPr/>
          <a:lstStyle>
            <a:lvl1pPr algn="ctr">
              <a:defRPr sz="4400"/>
            </a:lvl1pPr>
          </a:lstStyle>
          <a:p>
            <a:r>
              <a:rPr lang="it-IT" dirty="0"/>
              <a:t>Fare clic per modificare lo stile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2952728" y="4929198"/>
            <a:ext cx="8629651" cy="966782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93F8947-E7E4-4012-B3A0-00F36CF03E0B}" type="datetime1">
              <a:rPr lang="it-IT" smtClean="0"/>
              <a:pPr/>
              <a:t>20/02/24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2508250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FF696"/>
                </a:solidFill>
              </a:defRPr>
            </a:lvl1pPr>
          </a:lstStyle>
          <a:p>
            <a:r>
              <a:rPr lang="it-IT" dirty="0"/>
              <a:t>Fare clic per modificare lo stile del titolo dello schema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4AC33-936C-4DFF-AC50-C20B6F19B519}" type="datetime1">
              <a:rPr lang="it-IT" smtClean="0"/>
              <a:pPr/>
              <a:t>20/02/24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2000222" y="6350024"/>
            <a:ext cx="7334301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C369A-BBFA-4FD8-9A88-B6427C1B968E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506066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it-IT" dirty="0"/>
              <a:t>Fare clic per modificare lo stile del titolo dello schema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dirty="0"/>
              <a:t>Modifica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615BACE-33BF-472E-80FD-F870D0553398}" type="datetime1">
              <a:rPr lang="it-IT" smtClean="0"/>
              <a:pPr/>
              <a:t>20/02/24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1728315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609600" y="1857365"/>
            <a:ext cx="5384800" cy="426879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97600" y="1857365"/>
            <a:ext cx="5384800" cy="426879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B7C31-17F4-4413-8767-A96916F31287}" type="datetime1">
              <a:rPr lang="it-IT" smtClean="0"/>
              <a:pPr/>
              <a:t>20/02/24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2000222" y="6350024"/>
            <a:ext cx="7334301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C369A-BBFA-4FD8-9A88-B6427C1B968E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132125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>
            <a:no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>
            <a:no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1DC4F-47C0-41CF-B0D3-9F6ABCA41399}" type="datetime1">
              <a:rPr lang="it-IT" smtClean="0"/>
              <a:pPr/>
              <a:t>20/02/24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>
          <a:xfrm>
            <a:off x="2000222" y="6350024"/>
            <a:ext cx="7334301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C369A-BBFA-4FD8-9A88-B6427C1B968E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728078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7FB82-401F-4AF8-87CE-17D3B5354916}" type="datetime1">
              <a:rPr lang="it-IT" smtClean="0"/>
              <a:pPr/>
              <a:t>20/02/24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>
          <a:xfrm>
            <a:off x="2000222" y="6350024"/>
            <a:ext cx="7334301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C369A-BBFA-4FD8-9A88-B6427C1B968E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854572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bg>
      <p:bgPr>
        <a:blipFill dpi="0" rotWithShape="1">
          <a:blip r:embed="rId2" cstate="print">
            <a:lum/>
          </a:blip>
          <a:srcRect/>
          <a:stretch>
            <a:fillRect l="-43000" t="-18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CF5CB-4B45-464C-BE74-593C2431F35E}" type="datetime1">
              <a:rPr lang="it-IT" smtClean="0"/>
              <a:pPr/>
              <a:t>20/02/24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>
          <a:xfrm>
            <a:off x="2000222" y="6350024"/>
            <a:ext cx="7334301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>
          <a:xfrm>
            <a:off x="11239536" y="285728"/>
            <a:ext cx="762005" cy="214290"/>
          </a:xfrm>
        </p:spPr>
        <p:txBody>
          <a:bodyPr/>
          <a:lstStyle/>
          <a:p>
            <a:fld id="{4A5C369A-BBFA-4FD8-9A88-B6427C1B968E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038075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bg>
      <p:bgPr>
        <a:blipFill dpi="0" rotWithShape="1">
          <a:blip r:embed="rId2" cstate="print">
            <a:lum/>
          </a:blip>
          <a:srcRect/>
          <a:stretch>
            <a:fillRect l="-43000" t="-18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9601" y="1000108"/>
            <a:ext cx="4011084" cy="740137"/>
          </a:xfrm>
        </p:spPr>
        <p:txBody>
          <a:bodyPr anchor="b"/>
          <a:lstStyle>
            <a:lvl1pPr algn="l">
              <a:defRPr sz="1800" b="1">
                <a:solidFill>
                  <a:schemeClr val="tx2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766733" y="642919"/>
            <a:ext cx="6815667" cy="548324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it-IT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09601" y="1731537"/>
            <a:ext cx="4011084" cy="439462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2549F-2963-4161-8F61-B4D9D3D6C062}" type="datetime1">
              <a:rPr lang="it-IT" smtClean="0"/>
              <a:pPr/>
              <a:t>20/02/24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2000222" y="6350024"/>
            <a:ext cx="7334301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11239536" y="285728"/>
            <a:ext cx="762005" cy="214290"/>
          </a:xfrm>
        </p:spPr>
        <p:txBody>
          <a:bodyPr/>
          <a:lstStyle/>
          <a:p>
            <a:fld id="{4A5C369A-BBFA-4FD8-9A88-B6427C1B968E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361901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bg>
      <p:bgPr>
        <a:blipFill dpi="0" rotWithShape="1">
          <a:blip r:embed="rId2" cstate="print">
            <a:lum/>
          </a:blip>
          <a:srcRect/>
          <a:stretch>
            <a:fillRect l="-43000" t="-18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389717" y="5000636"/>
            <a:ext cx="7315200" cy="366702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it-IT"/>
              <a:t>Fare clic per modificare lo stile del titolo dello schema</a:t>
            </a:r>
            <a:endParaRPr lang="it-IT" dirty="0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2389717" y="928670"/>
            <a:ext cx="7315200" cy="400052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AD52F-2B54-4AA4-AEA2-8BD28FDFCB7E}" type="datetime1">
              <a:rPr lang="it-IT" smtClean="0"/>
              <a:pPr/>
              <a:t>20/02/24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2000222" y="6350024"/>
            <a:ext cx="7334301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11239536" y="285728"/>
            <a:ext cx="762005" cy="214290"/>
          </a:xfrm>
        </p:spPr>
        <p:txBody>
          <a:bodyPr/>
          <a:lstStyle/>
          <a:p>
            <a:fld id="{4A5C369A-BBFA-4FD8-9A88-B6427C1B968E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270471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it-IT" dirty="0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E1B4E-E984-4309-9FB8-0BBED7EEECD2}" type="datetime1">
              <a:rPr lang="it-IT" smtClean="0"/>
              <a:pPr/>
              <a:t>20/02/24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2000222" y="6350024"/>
            <a:ext cx="7334301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C369A-BBFA-4FD8-9A88-B6427C1B968E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350767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1_Titolo e testo verticale">
    <p:bg>
      <p:bgPr>
        <a:blipFill dpi="0" rotWithShape="1">
          <a:blip r:embed="rId2" cstate="print">
            <a:lum/>
          </a:blip>
          <a:srcRect/>
          <a:stretch>
            <a:fillRect l="-13000" t="-44000" b="-4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9429773" y="274639"/>
            <a:ext cx="2381267" cy="5851525"/>
          </a:xfrm>
        </p:spPr>
        <p:txBody>
          <a:bodyPr vert="eaVert"/>
          <a:lstStyle>
            <a:lvl1pPr>
              <a:defRPr sz="4000"/>
            </a:lvl1pPr>
          </a:lstStyle>
          <a:p>
            <a:r>
              <a:rPr lang="it-IT"/>
              <a:t>Fare clic per modificare lo stile del titolo dello schema</a:t>
            </a:r>
            <a:endParaRPr lang="it-IT" dirty="0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7677165" cy="5851525"/>
          </a:xfrm>
        </p:spPr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it-IT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89165-A9EC-46B2-BB7A-D0B7451A7571}" type="datetime1">
              <a:rPr lang="it-IT" smtClean="0"/>
              <a:pPr/>
              <a:t>20/02/24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2000222" y="6350024"/>
            <a:ext cx="7334301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 rot="5400000">
            <a:off x="9191631" y="6286536"/>
            <a:ext cx="571504" cy="285720"/>
          </a:xfrm>
        </p:spPr>
        <p:txBody>
          <a:bodyPr/>
          <a:lstStyle/>
          <a:p>
            <a:fld id="{4A5C369A-BBFA-4FD8-9A88-B6427C1B968E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203933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30" y="339511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5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21325780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1E389F9D-F546-4DE3-B394-CCB247F6BD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589660" y="5870577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49B7122-329B-4772-AF24-4A4AD7EB6FB7}" type="datetime1">
              <a:rPr lang="en-US" smtClean="0"/>
              <a:t>2/20/24</a:t>
            </a:fld>
            <a:endParaRPr lang="en-US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1F843B01-700D-4A01-9B57-DB33DEFF821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85801" y="5870577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D78ACF4A-7EBB-4E6C-88BE-ECBCE34591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266062" y="5870577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40425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/>
          <p:cNvSpPr/>
          <p:nvPr userDrawn="1"/>
        </p:nvSpPr>
        <p:spPr>
          <a:xfrm>
            <a:off x="9105683" y="1"/>
            <a:ext cx="487680" cy="18810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 dirty="0">
              <a:latin typeface="Calibri" panose="020F0502020204030204" pitchFamily="34" charset="0"/>
            </a:endParaRPr>
          </a:p>
        </p:txBody>
      </p:sp>
      <p:sp>
        <p:nvSpPr>
          <p:cNvPr id="2" name="Titolo 1"/>
          <p:cNvSpPr>
            <a:spLocks noGrp="1"/>
          </p:cNvSpPr>
          <p:nvPr>
            <p:ph type="title" hasCustomPrompt="1"/>
          </p:nvPr>
        </p:nvSpPr>
        <p:spPr>
          <a:xfrm>
            <a:off x="515548" y="353350"/>
            <a:ext cx="10655808" cy="743930"/>
          </a:xfrm>
          <a:noFill/>
          <a:ln>
            <a:noFill/>
          </a:ln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lang="en-US" sz="4800" b="0" kern="1200" dirty="0">
                <a:ln w="6350" cap="sq" cmpd="sng">
                  <a:solidFill>
                    <a:srgbClr val="00B0F0"/>
                  </a:solidFill>
                  <a:bevel/>
                </a:ln>
                <a:solidFill>
                  <a:schemeClr val="bg1"/>
                </a:solidFill>
                <a:effectLst/>
                <a:latin typeface="Computerfont" pitchFamily="2" charset="0"/>
                <a:ea typeface="+mj-ea"/>
                <a:cs typeface="+mj-cs"/>
              </a:defRPr>
            </a:lvl1pPr>
          </a:lstStyle>
          <a:p>
            <a:r>
              <a:rPr kumimoji="0" lang="it-IT" dirty="0"/>
              <a:t>TITOLO</a:t>
            </a:r>
            <a:endParaRPr kumimoji="0" lang="en-US" dirty="0"/>
          </a:p>
        </p:txBody>
      </p:sp>
      <p:sp>
        <p:nvSpPr>
          <p:cNvPr id="5" name="Segnaposto contenuto 2"/>
          <p:cNvSpPr>
            <a:spLocks noGrp="1"/>
          </p:cNvSpPr>
          <p:nvPr>
            <p:ph sz="quarter" idx="13"/>
          </p:nvPr>
        </p:nvSpPr>
        <p:spPr>
          <a:xfrm>
            <a:off x="515550" y="1293007"/>
            <a:ext cx="5450751" cy="2705068"/>
          </a:xfrm>
        </p:spPr>
        <p:txBody>
          <a:bodyPr/>
          <a:lstStyle/>
          <a:p>
            <a:endParaRPr lang="it-IT" dirty="0"/>
          </a:p>
        </p:txBody>
      </p:sp>
      <p:sp>
        <p:nvSpPr>
          <p:cNvPr id="6" name="Segnaposto contenuto 3"/>
          <p:cNvSpPr>
            <a:spLocks noGrp="1"/>
          </p:cNvSpPr>
          <p:nvPr>
            <p:ph sz="quarter" idx="14"/>
          </p:nvPr>
        </p:nvSpPr>
        <p:spPr>
          <a:xfrm>
            <a:off x="5898185" y="1293007"/>
            <a:ext cx="5450751" cy="2705068"/>
          </a:xfrm>
        </p:spPr>
        <p:txBody>
          <a:bodyPr/>
          <a:lstStyle/>
          <a:p>
            <a:endParaRPr lang="it-IT" dirty="0"/>
          </a:p>
        </p:txBody>
      </p:sp>
      <p:sp>
        <p:nvSpPr>
          <p:cNvPr id="12" name="Segnaposto contenuto 2"/>
          <p:cNvSpPr>
            <a:spLocks noGrp="1"/>
          </p:cNvSpPr>
          <p:nvPr>
            <p:ph sz="quarter" idx="15"/>
          </p:nvPr>
        </p:nvSpPr>
        <p:spPr>
          <a:xfrm>
            <a:off x="515549" y="4065394"/>
            <a:ext cx="5450751" cy="2705068"/>
          </a:xfrm>
        </p:spPr>
        <p:txBody>
          <a:bodyPr/>
          <a:lstStyle/>
          <a:p>
            <a:endParaRPr lang="it-IT" dirty="0"/>
          </a:p>
        </p:txBody>
      </p:sp>
      <p:sp>
        <p:nvSpPr>
          <p:cNvPr id="13" name="Segnaposto contenuto 3"/>
          <p:cNvSpPr>
            <a:spLocks noGrp="1"/>
          </p:cNvSpPr>
          <p:nvPr>
            <p:ph sz="quarter" idx="16"/>
          </p:nvPr>
        </p:nvSpPr>
        <p:spPr>
          <a:xfrm>
            <a:off x="5898183" y="4065394"/>
            <a:ext cx="5450751" cy="2705068"/>
          </a:xfrm>
        </p:spPr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0276554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Subtitle">
    <p:bg>
      <p:bgPr>
        <a:solidFill>
          <a:srgbClr val="465573"/>
        </a:solidFill>
        <a:effectLst/>
      </p:bgPr>
    </p:bg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3"/>
          <p:cNvSpPr txBox="1">
            <a:spLocks noGrp="1"/>
          </p:cNvSpPr>
          <p:nvPr>
            <p:ph type="ctrTitle"/>
          </p:nvPr>
        </p:nvSpPr>
        <p:spPr>
          <a:xfrm>
            <a:off x="597693" y="891923"/>
            <a:ext cx="10363200" cy="154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r>
              <a:rPr lang="it-IT" dirty="0"/>
              <a:t>Fare clic per modificare lo stile del titolo dello schema</a:t>
            </a:r>
            <a:endParaRPr dirty="0"/>
          </a:p>
        </p:txBody>
      </p:sp>
      <p:sp>
        <p:nvSpPr>
          <p:cNvPr id="116" name="Google Shape;116;p3"/>
          <p:cNvSpPr txBox="1">
            <a:spLocks noGrp="1"/>
          </p:cNvSpPr>
          <p:nvPr>
            <p:ph type="subTitle" idx="1"/>
          </p:nvPr>
        </p:nvSpPr>
        <p:spPr>
          <a:xfrm>
            <a:off x="597693" y="2113513"/>
            <a:ext cx="10363200" cy="104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6E86B6"/>
              </a:buClr>
              <a:buSzPts val="1800"/>
              <a:buNone/>
              <a:defRPr sz="1800">
                <a:solidFill>
                  <a:srgbClr val="FFC000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6E86B6"/>
              </a:buClr>
              <a:buSzPts val="1800"/>
              <a:buNone/>
              <a:defRPr sz="1800">
                <a:solidFill>
                  <a:srgbClr val="6E86B6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6E86B6"/>
              </a:buClr>
              <a:buSzPts val="1800"/>
              <a:buNone/>
              <a:defRPr sz="1800">
                <a:solidFill>
                  <a:srgbClr val="6E86B6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6E86B6"/>
              </a:buClr>
              <a:buSzPts val="1800"/>
              <a:buNone/>
              <a:defRPr sz="1800">
                <a:solidFill>
                  <a:srgbClr val="6E86B6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6E86B6"/>
              </a:buClr>
              <a:buSzPts val="1800"/>
              <a:buNone/>
              <a:defRPr sz="1800">
                <a:solidFill>
                  <a:srgbClr val="6E86B6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6E86B6"/>
              </a:buClr>
              <a:buSzPts val="1800"/>
              <a:buNone/>
              <a:defRPr sz="1800">
                <a:solidFill>
                  <a:srgbClr val="6E86B6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6E86B6"/>
              </a:buClr>
              <a:buSzPts val="1800"/>
              <a:buNone/>
              <a:defRPr sz="1800">
                <a:solidFill>
                  <a:srgbClr val="6E86B6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6E86B6"/>
              </a:buClr>
              <a:buSzPts val="1800"/>
              <a:buNone/>
              <a:defRPr sz="1800">
                <a:solidFill>
                  <a:srgbClr val="6E86B6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6E86B6"/>
              </a:buClr>
              <a:buSzPts val="1800"/>
              <a:buNone/>
              <a:defRPr sz="1800">
                <a:solidFill>
                  <a:srgbClr val="6E86B6"/>
                </a:solidFill>
              </a:defRPr>
            </a:lvl9pPr>
          </a:lstStyle>
          <a:p>
            <a:r>
              <a:rPr lang="it-IT" dirty="0"/>
              <a:t>Fare clic per modificare lo stile del sottotitolo dello schema</a:t>
            </a:r>
            <a:endParaRPr dirty="0"/>
          </a:p>
        </p:txBody>
      </p:sp>
      <p:grpSp>
        <p:nvGrpSpPr>
          <p:cNvPr id="117" name="Google Shape;117;p3"/>
          <p:cNvGrpSpPr/>
          <p:nvPr/>
        </p:nvGrpSpPr>
        <p:grpSpPr>
          <a:xfrm>
            <a:off x="38067" y="2929019"/>
            <a:ext cx="12125397" cy="3929100"/>
            <a:chOff x="28544" y="3514688"/>
            <a:chExt cx="9094048" cy="1628800"/>
          </a:xfrm>
        </p:grpSpPr>
        <p:sp>
          <p:nvSpPr>
            <p:cNvPr id="118" name="Google Shape;118;p3"/>
            <p:cNvSpPr/>
            <p:nvPr/>
          </p:nvSpPr>
          <p:spPr>
            <a:xfrm>
              <a:off x="300032" y="4491616"/>
              <a:ext cx="228608" cy="651872"/>
            </a:xfrm>
            <a:custGeom>
              <a:avLst/>
              <a:gdLst/>
              <a:ahLst/>
              <a:cxnLst/>
              <a:rect l="l" t="t" r="r" b="b"/>
              <a:pathLst>
                <a:path w="7144" h="20371" extrusionOk="0">
                  <a:moveTo>
                    <a:pt x="0" y="0"/>
                  </a:moveTo>
                  <a:lnTo>
                    <a:pt x="0" y="20371"/>
                  </a:lnTo>
                  <a:lnTo>
                    <a:pt x="7144" y="20371"/>
                  </a:lnTo>
                  <a:lnTo>
                    <a:pt x="7144" y="0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19" name="Google Shape;119;p3"/>
            <p:cNvSpPr/>
            <p:nvPr/>
          </p:nvSpPr>
          <p:spPr>
            <a:xfrm>
              <a:off x="28544" y="4220160"/>
              <a:ext cx="228640" cy="923328"/>
            </a:xfrm>
            <a:custGeom>
              <a:avLst/>
              <a:gdLst/>
              <a:ahLst/>
              <a:cxnLst/>
              <a:rect l="l" t="t" r="r" b="b"/>
              <a:pathLst>
                <a:path w="7145" h="28854" extrusionOk="0">
                  <a:moveTo>
                    <a:pt x="1" y="0"/>
                  </a:moveTo>
                  <a:lnTo>
                    <a:pt x="1" y="28854"/>
                  </a:lnTo>
                  <a:lnTo>
                    <a:pt x="7145" y="28854"/>
                  </a:lnTo>
                  <a:lnTo>
                    <a:pt x="7145" y="0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20" name="Google Shape;120;p3"/>
            <p:cNvSpPr/>
            <p:nvPr/>
          </p:nvSpPr>
          <p:spPr>
            <a:xfrm>
              <a:off x="576832" y="3939744"/>
              <a:ext cx="230432" cy="1203744"/>
            </a:xfrm>
            <a:custGeom>
              <a:avLst/>
              <a:gdLst/>
              <a:ahLst/>
              <a:cxnLst/>
              <a:rect l="l" t="t" r="r" b="b"/>
              <a:pathLst>
                <a:path w="7201" h="37617" extrusionOk="0">
                  <a:moveTo>
                    <a:pt x="1" y="1"/>
                  </a:moveTo>
                  <a:lnTo>
                    <a:pt x="1" y="37617"/>
                  </a:lnTo>
                  <a:lnTo>
                    <a:pt x="7200" y="37617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21" name="Google Shape;121;p3"/>
            <p:cNvSpPr/>
            <p:nvPr/>
          </p:nvSpPr>
          <p:spPr>
            <a:xfrm>
              <a:off x="853664" y="4120128"/>
              <a:ext cx="230400" cy="1023360"/>
            </a:xfrm>
            <a:custGeom>
              <a:avLst/>
              <a:gdLst/>
              <a:ahLst/>
              <a:cxnLst/>
              <a:rect l="l" t="t" r="r" b="b"/>
              <a:pathLst>
                <a:path w="7200" h="31980" extrusionOk="0">
                  <a:moveTo>
                    <a:pt x="0" y="1"/>
                  </a:moveTo>
                  <a:lnTo>
                    <a:pt x="0" y="31980"/>
                  </a:lnTo>
                  <a:lnTo>
                    <a:pt x="7200" y="31980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22" name="Google Shape;122;p3"/>
            <p:cNvSpPr/>
            <p:nvPr/>
          </p:nvSpPr>
          <p:spPr>
            <a:xfrm>
              <a:off x="1130496" y="4627328"/>
              <a:ext cx="230400" cy="516160"/>
            </a:xfrm>
            <a:custGeom>
              <a:avLst/>
              <a:gdLst/>
              <a:ahLst/>
              <a:cxnLst/>
              <a:rect l="l" t="t" r="r" b="b"/>
              <a:pathLst>
                <a:path w="7200" h="16130" extrusionOk="0">
                  <a:moveTo>
                    <a:pt x="0" y="1"/>
                  </a:moveTo>
                  <a:lnTo>
                    <a:pt x="0" y="16130"/>
                  </a:lnTo>
                  <a:lnTo>
                    <a:pt x="7200" y="16130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23" name="Google Shape;123;p3"/>
            <p:cNvSpPr/>
            <p:nvPr/>
          </p:nvSpPr>
          <p:spPr>
            <a:xfrm>
              <a:off x="1409088" y="3821888"/>
              <a:ext cx="228640" cy="1321600"/>
            </a:xfrm>
            <a:custGeom>
              <a:avLst/>
              <a:gdLst/>
              <a:ahLst/>
              <a:cxnLst/>
              <a:rect l="l" t="t" r="r" b="b"/>
              <a:pathLst>
                <a:path w="7145" h="41300" extrusionOk="0">
                  <a:moveTo>
                    <a:pt x="1" y="0"/>
                  </a:moveTo>
                  <a:lnTo>
                    <a:pt x="1" y="41300"/>
                  </a:lnTo>
                  <a:lnTo>
                    <a:pt x="7144" y="41300"/>
                  </a:lnTo>
                  <a:lnTo>
                    <a:pt x="7144" y="0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24" name="Google Shape;124;p3"/>
            <p:cNvSpPr/>
            <p:nvPr/>
          </p:nvSpPr>
          <p:spPr>
            <a:xfrm>
              <a:off x="1685920" y="4175488"/>
              <a:ext cx="230400" cy="968000"/>
            </a:xfrm>
            <a:custGeom>
              <a:avLst/>
              <a:gdLst/>
              <a:ahLst/>
              <a:cxnLst/>
              <a:rect l="l" t="t" r="r" b="b"/>
              <a:pathLst>
                <a:path w="7200" h="30250" extrusionOk="0">
                  <a:moveTo>
                    <a:pt x="0" y="1"/>
                  </a:moveTo>
                  <a:lnTo>
                    <a:pt x="0" y="30250"/>
                  </a:lnTo>
                  <a:lnTo>
                    <a:pt x="7200" y="30250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25" name="Google Shape;125;p3"/>
            <p:cNvSpPr/>
            <p:nvPr/>
          </p:nvSpPr>
          <p:spPr>
            <a:xfrm>
              <a:off x="1962720" y="3939744"/>
              <a:ext cx="230432" cy="1203744"/>
            </a:xfrm>
            <a:custGeom>
              <a:avLst/>
              <a:gdLst/>
              <a:ahLst/>
              <a:cxnLst/>
              <a:rect l="l" t="t" r="r" b="b"/>
              <a:pathLst>
                <a:path w="7201" h="37617" extrusionOk="0">
                  <a:moveTo>
                    <a:pt x="1" y="1"/>
                  </a:moveTo>
                  <a:lnTo>
                    <a:pt x="1" y="37617"/>
                  </a:lnTo>
                  <a:lnTo>
                    <a:pt x="7200" y="37617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26" name="Google Shape;126;p3"/>
            <p:cNvSpPr/>
            <p:nvPr/>
          </p:nvSpPr>
          <p:spPr>
            <a:xfrm>
              <a:off x="2239552" y="4355872"/>
              <a:ext cx="230400" cy="787616"/>
            </a:xfrm>
            <a:custGeom>
              <a:avLst/>
              <a:gdLst/>
              <a:ahLst/>
              <a:cxnLst/>
              <a:rect l="l" t="t" r="r" b="b"/>
              <a:pathLst>
                <a:path w="7200" h="24613" extrusionOk="0">
                  <a:moveTo>
                    <a:pt x="0" y="1"/>
                  </a:moveTo>
                  <a:lnTo>
                    <a:pt x="0" y="24613"/>
                  </a:lnTo>
                  <a:lnTo>
                    <a:pt x="7200" y="24613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27" name="Google Shape;127;p3"/>
            <p:cNvSpPr/>
            <p:nvPr/>
          </p:nvSpPr>
          <p:spPr>
            <a:xfrm>
              <a:off x="2516384" y="3821888"/>
              <a:ext cx="230400" cy="1321600"/>
            </a:xfrm>
            <a:custGeom>
              <a:avLst/>
              <a:gdLst/>
              <a:ahLst/>
              <a:cxnLst/>
              <a:rect l="l" t="t" r="r" b="b"/>
              <a:pathLst>
                <a:path w="7200" h="41300" extrusionOk="0">
                  <a:moveTo>
                    <a:pt x="0" y="0"/>
                  </a:moveTo>
                  <a:lnTo>
                    <a:pt x="0" y="41300"/>
                  </a:lnTo>
                  <a:lnTo>
                    <a:pt x="7200" y="41300"/>
                  </a:lnTo>
                  <a:lnTo>
                    <a:pt x="7200" y="0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28" name="Google Shape;128;p3"/>
            <p:cNvSpPr/>
            <p:nvPr/>
          </p:nvSpPr>
          <p:spPr>
            <a:xfrm>
              <a:off x="2794976" y="4175488"/>
              <a:ext cx="228640" cy="968000"/>
            </a:xfrm>
            <a:custGeom>
              <a:avLst/>
              <a:gdLst/>
              <a:ahLst/>
              <a:cxnLst/>
              <a:rect l="l" t="t" r="r" b="b"/>
              <a:pathLst>
                <a:path w="7145" h="30250" extrusionOk="0">
                  <a:moveTo>
                    <a:pt x="1" y="1"/>
                  </a:moveTo>
                  <a:lnTo>
                    <a:pt x="1" y="30250"/>
                  </a:lnTo>
                  <a:lnTo>
                    <a:pt x="7144" y="30250"/>
                  </a:lnTo>
                  <a:lnTo>
                    <a:pt x="7144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29" name="Google Shape;129;p3"/>
            <p:cNvSpPr/>
            <p:nvPr/>
          </p:nvSpPr>
          <p:spPr>
            <a:xfrm>
              <a:off x="3071808" y="3659360"/>
              <a:ext cx="230400" cy="1484128"/>
            </a:xfrm>
            <a:custGeom>
              <a:avLst/>
              <a:gdLst/>
              <a:ahLst/>
              <a:cxnLst/>
              <a:rect l="l" t="t" r="r" b="b"/>
              <a:pathLst>
                <a:path w="7200" h="46379" extrusionOk="0">
                  <a:moveTo>
                    <a:pt x="0" y="1"/>
                  </a:moveTo>
                  <a:lnTo>
                    <a:pt x="0" y="46379"/>
                  </a:lnTo>
                  <a:lnTo>
                    <a:pt x="7200" y="46379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30" name="Google Shape;130;p3"/>
            <p:cNvSpPr/>
            <p:nvPr/>
          </p:nvSpPr>
          <p:spPr>
            <a:xfrm>
              <a:off x="3348608" y="3821888"/>
              <a:ext cx="230432" cy="1321600"/>
            </a:xfrm>
            <a:custGeom>
              <a:avLst/>
              <a:gdLst/>
              <a:ahLst/>
              <a:cxnLst/>
              <a:rect l="l" t="t" r="r" b="b"/>
              <a:pathLst>
                <a:path w="7201" h="41300" extrusionOk="0">
                  <a:moveTo>
                    <a:pt x="1" y="0"/>
                  </a:moveTo>
                  <a:lnTo>
                    <a:pt x="1" y="41300"/>
                  </a:lnTo>
                  <a:lnTo>
                    <a:pt x="7200" y="41300"/>
                  </a:lnTo>
                  <a:lnTo>
                    <a:pt x="7200" y="0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31" name="Google Shape;131;p3"/>
            <p:cNvSpPr/>
            <p:nvPr/>
          </p:nvSpPr>
          <p:spPr>
            <a:xfrm>
              <a:off x="3625440" y="4220160"/>
              <a:ext cx="230400" cy="923328"/>
            </a:xfrm>
            <a:custGeom>
              <a:avLst/>
              <a:gdLst/>
              <a:ahLst/>
              <a:cxnLst/>
              <a:rect l="l" t="t" r="r" b="b"/>
              <a:pathLst>
                <a:path w="7200" h="28854" extrusionOk="0">
                  <a:moveTo>
                    <a:pt x="0" y="0"/>
                  </a:moveTo>
                  <a:lnTo>
                    <a:pt x="0" y="28854"/>
                  </a:lnTo>
                  <a:lnTo>
                    <a:pt x="7200" y="28854"/>
                  </a:lnTo>
                  <a:lnTo>
                    <a:pt x="7200" y="0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32" name="Google Shape;132;p3"/>
            <p:cNvSpPr/>
            <p:nvPr/>
          </p:nvSpPr>
          <p:spPr>
            <a:xfrm>
              <a:off x="3904032" y="4491616"/>
              <a:ext cx="228640" cy="651872"/>
            </a:xfrm>
            <a:custGeom>
              <a:avLst/>
              <a:gdLst/>
              <a:ahLst/>
              <a:cxnLst/>
              <a:rect l="l" t="t" r="r" b="b"/>
              <a:pathLst>
                <a:path w="7145" h="20371" extrusionOk="0">
                  <a:moveTo>
                    <a:pt x="1" y="0"/>
                  </a:moveTo>
                  <a:lnTo>
                    <a:pt x="1" y="20371"/>
                  </a:lnTo>
                  <a:lnTo>
                    <a:pt x="7145" y="20371"/>
                  </a:lnTo>
                  <a:lnTo>
                    <a:pt x="7145" y="0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33" name="Google Shape;133;p3"/>
            <p:cNvSpPr/>
            <p:nvPr/>
          </p:nvSpPr>
          <p:spPr>
            <a:xfrm>
              <a:off x="4180864" y="4284448"/>
              <a:ext cx="230432" cy="859040"/>
            </a:xfrm>
            <a:custGeom>
              <a:avLst/>
              <a:gdLst/>
              <a:ahLst/>
              <a:cxnLst/>
              <a:rect l="l" t="t" r="r" b="b"/>
              <a:pathLst>
                <a:path w="7201" h="26845" extrusionOk="0">
                  <a:moveTo>
                    <a:pt x="0" y="0"/>
                  </a:moveTo>
                  <a:lnTo>
                    <a:pt x="0" y="26845"/>
                  </a:lnTo>
                  <a:lnTo>
                    <a:pt x="7200" y="26845"/>
                  </a:lnTo>
                  <a:lnTo>
                    <a:pt x="7200" y="0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34" name="Google Shape;134;p3"/>
            <p:cNvSpPr/>
            <p:nvPr/>
          </p:nvSpPr>
          <p:spPr>
            <a:xfrm>
              <a:off x="4457696" y="4004032"/>
              <a:ext cx="230400" cy="1139456"/>
            </a:xfrm>
            <a:custGeom>
              <a:avLst/>
              <a:gdLst/>
              <a:ahLst/>
              <a:cxnLst/>
              <a:rect l="l" t="t" r="r" b="b"/>
              <a:pathLst>
                <a:path w="7200" h="35608" extrusionOk="0">
                  <a:moveTo>
                    <a:pt x="0" y="1"/>
                  </a:moveTo>
                  <a:lnTo>
                    <a:pt x="0" y="35608"/>
                  </a:lnTo>
                  <a:lnTo>
                    <a:pt x="7200" y="35608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35" name="Google Shape;135;p3"/>
            <p:cNvSpPr/>
            <p:nvPr/>
          </p:nvSpPr>
          <p:spPr>
            <a:xfrm>
              <a:off x="4734496" y="3821888"/>
              <a:ext cx="230432" cy="1321600"/>
            </a:xfrm>
            <a:custGeom>
              <a:avLst/>
              <a:gdLst/>
              <a:ahLst/>
              <a:cxnLst/>
              <a:rect l="l" t="t" r="r" b="b"/>
              <a:pathLst>
                <a:path w="7201" h="41300" extrusionOk="0">
                  <a:moveTo>
                    <a:pt x="1" y="0"/>
                  </a:moveTo>
                  <a:lnTo>
                    <a:pt x="1" y="41300"/>
                  </a:lnTo>
                  <a:lnTo>
                    <a:pt x="7200" y="41300"/>
                  </a:lnTo>
                  <a:lnTo>
                    <a:pt x="7200" y="0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36" name="Google Shape;136;p3"/>
            <p:cNvSpPr/>
            <p:nvPr/>
          </p:nvSpPr>
          <p:spPr>
            <a:xfrm>
              <a:off x="5011328" y="3514688"/>
              <a:ext cx="230400" cy="1628800"/>
            </a:xfrm>
            <a:custGeom>
              <a:avLst/>
              <a:gdLst/>
              <a:ahLst/>
              <a:cxnLst/>
              <a:rect l="l" t="t" r="r" b="b"/>
              <a:pathLst>
                <a:path w="7200" h="50900" extrusionOk="0">
                  <a:moveTo>
                    <a:pt x="0" y="1"/>
                  </a:moveTo>
                  <a:lnTo>
                    <a:pt x="0" y="50900"/>
                  </a:lnTo>
                  <a:lnTo>
                    <a:pt x="7200" y="50900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37" name="Google Shape;137;p3"/>
            <p:cNvSpPr/>
            <p:nvPr/>
          </p:nvSpPr>
          <p:spPr>
            <a:xfrm>
              <a:off x="5289920" y="3939744"/>
              <a:ext cx="228640" cy="1203744"/>
            </a:xfrm>
            <a:custGeom>
              <a:avLst/>
              <a:gdLst/>
              <a:ahLst/>
              <a:cxnLst/>
              <a:rect l="l" t="t" r="r" b="b"/>
              <a:pathLst>
                <a:path w="7145" h="37617" extrusionOk="0">
                  <a:moveTo>
                    <a:pt x="1" y="1"/>
                  </a:moveTo>
                  <a:lnTo>
                    <a:pt x="1" y="37617"/>
                  </a:lnTo>
                  <a:lnTo>
                    <a:pt x="7145" y="37617"/>
                  </a:lnTo>
                  <a:lnTo>
                    <a:pt x="7145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38" name="Google Shape;138;p3"/>
            <p:cNvSpPr/>
            <p:nvPr/>
          </p:nvSpPr>
          <p:spPr>
            <a:xfrm>
              <a:off x="5566752" y="3704000"/>
              <a:ext cx="230432" cy="1439488"/>
            </a:xfrm>
            <a:custGeom>
              <a:avLst/>
              <a:gdLst/>
              <a:ahLst/>
              <a:cxnLst/>
              <a:rect l="l" t="t" r="r" b="b"/>
              <a:pathLst>
                <a:path w="7201" h="44984" extrusionOk="0">
                  <a:moveTo>
                    <a:pt x="0" y="1"/>
                  </a:moveTo>
                  <a:lnTo>
                    <a:pt x="0" y="44984"/>
                  </a:lnTo>
                  <a:lnTo>
                    <a:pt x="7200" y="44984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39" name="Google Shape;139;p3"/>
            <p:cNvSpPr/>
            <p:nvPr/>
          </p:nvSpPr>
          <p:spPr>
            <a:xfrm>
              <a:off x="5843584" y="3821888"/>
              <a:ext cx="230400" cy="1321600"/>
            </a:xfrm>
            <a:custGeom>
              <a:avLst/>
              <a:gdLst/>
              <a:ahLst/>
              <a:cxnLst/>
              <a:rect l="l" t="t" r="r" b="b"/>
              <a:pathLst>
                <a:path w="7200" h="41300" extrusionOk="0">
                  <a:moveTo>
                    <a:pt x="0" y="0"/>
                  </a:moveTo>
                  <a:lnTo>
                    <a:pt x="0" y="41300"/>
                  </a:lnTo>
                  <a:lnTo>
                    <a:pt x="7200" y="41300"/>
                  </a:lnTo>
                  <a:lnTo>
                    <a:pt x="7200" y="0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40" name="Google Shape;140;p3"/>
            <p:cNvSpPr/>
            <p:nvPr/>
          </p:nvSpPr>
          <p:spPr>
            <a:xfrm>
              <a:off x="6120384" y="4329088"/>
              <a:ext cx="230432" cy="814400"/>
            </a:xfrm>
            <a:custGeom>
              <a:avLst/>
              <a:gdLst/>
              <a:ahLst/>
              <a:cxnLst/>
              <a:rect l="l" t="t" r="r" b="b"/>
              <a:pathLst>
                <a:path w="7201" h="25450" extrusionOk="0">
                  <a:moveTo>
                    <a:pt x="1" y="0"/>
                  </a:moveTo>
                  <a:lnTo>
                    <a:pt x="1" y="25450"/>
                  </a:lnTo>
                  <a:lnTo>
                    <a:pt x="7200" y="25450"/>
                  </a:lnTo>
                  <a:lnTo>
                    <a:pt x="7200" y="0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41" name="Google Shape;141;p3"/>
            <p:cNvSpPr/>
            <p:nvPr/>
          </p:nvSpPr>
          <p:spPr>
            <a:xfrm>
              <a:off x="6399008" y="4120128"/>
              <a:ext cx="228608" cy="1023360"/>
            </a:xfrm>
            <a:custGeom>
              <a:avLst/>
              <a:gdLst/>
              <a:ahLst/>
              <a:cxnLst/>
              <a:rect l="l" t="t" r="r" b="b"/>
              <a:pathLst>
                <a:path w="7144" h="31980" extrusionOk="0">
                  <a:moveTo>
                    <a:pt x="0" y="1"/>
                  </a:moveTo>
                  <a:lnTo>
                    <a:pt x="0" y="31980"/>
                  </a:lnTo>
                  <a:lnTo>
                    <a:pt x="7144" y="31980"/>
                  </a:lnTo>
                  <a:lnTo>
                    <a:pt x="7144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42" name="Google Shape;142;p3"/>
            <p:cNvSpPr/>
            <p:nvPr/>
          </p:nvSpPr>
          <p:spPr>
            <a:xfrm>
              <a:off x="6675808" y="4538048"/>
              <a:ext cx="230432" cy="605440"/>
            </a:xfrm>
            <a:custGeom>
              <a:avLst/>
              <a:gdLst/>
              <a:ahLst/>
              <a:cxnLst/>
              <a:rect l="l" t="t" r="r" b="b"/>
              <a:pathLst>
                <a:path w="7201" h="18920" extrusionOk="0">
                  <a:moveTo>
                    <a:pt x="1" y="0"/>
                  </a:moveTo>
                  <a:lnTo>
                    <a:pt x="1" y="18920"/>
                  </a:lnTo>
                  <a:lnTo>
                    <a:pt x="7200" y="18920"/>
                  </a:lnTo>
                  <a:lnTo>
                    <a:pt x="7200" y="0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43" name="Google Shape;143;p3"/>
            <p:cNvSpPr/>
            <p:nvPr/>
          </p:nvSpPr>
          <p:spPr>
            <a:xfrm>
              <a:off x="6952640" y="3939744"/>
              <a:ext cx="230432" cy="1203744"/>
            </a:xfrm>
            <a:custGeom>
              <a:avLst/>
              <a:gdLst/>
              <a:ahLst/>
              <a:cxnLst/>
              <a:rect l="l" t="t" r="r" b="b"/>
              <a:pathLst>
                <a:path w="7201" h="37617" extrusionOk="0">
                  <a:moveTo>
                    <a:pt x="0" y="1"/>
                  </a:moveTo>
                  <a:lnTo>
                    <a:pt x="0" y="37617"/>
                  </a:lnTo>
                  <a:lnTo>
                    <a:pt x="7200" y="37617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44" name="Google Shape;144;p3"/>
            <p:cNvSpPr/>
            <p:nvPr/>
          </p:nvSpPr>
          <p:spPr>
            <a:xfrm>
              <a:off x="7229472" y="4220160"/>
              <a:ext cx="230400" cy="923328"/>
            </a:xfrm>
            <a:custGeom>
              <a:avLst/>
              <a:gdLst/>
              <a:ahLst/>
              <a:cxnLst/>
              <a:rect l="l" t="t" r="r" b="b"/>
              <a:pathLst>
                <a:path w="7200" h="28854" extrusionOk="0">
                  <a:moveTo>
                    <a:pt x="0" y="0"/>
                  </a:moveTo>
                  <a:lnTo>
                    <a:pt x="0" y="28854"/>
                  </a:lnTo>
                  <a:lnTo>
                    <a:pt x="7200" y="28854"/>
                  </a:lnTo>
                  <a:lnTo>
                    <a:pt x="7200" y="0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45" name="Google Shape;145;p3"/>
            <p:cNvSpPr/>
            <p:nvPr/>
          </p:nvSpPr>
          <p:spPr>
            <a:xfrm>
              <a:off x="7506272" y="3768288"/>
              <a:ext cx="230432" cy="1375200"/>
            </a:xfrm>
            <a:custGeom>
              <a:avLst/>
              <a:gdLst/>
              <a:ahLst/>
              <a:cxnLst/>
              <a:rect l="l" t="t" r="r" b="b"/>
              <a:pathLst>
                <a:path w="7201" h="42975" extrusionOk="0">
                  <a:moveTo>
                    <a:pt x="1" y="1"/>
                  </a:moveTo>
                  <a:lnTo>
                    <a:pt x="1" y="42975"/>
                  </a:lnTo>
                  <a:lnTo>
                    <a:pt x="7200" y="42975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46" name="Google Shape;146;p3"/>
            <p:cNvSpPr/>
            <p:nvPr/>
          </p:nvSpPr>
          <p:spPr>
            <a:xfrm>
              <a:off x="7784896" y="4004032"/>
              <a:ext cx="228608" cy="1139456"/>
            </a:xfrm>
            <a:custGeom>
              <a:avLst/>
              <a:gdLst/>
              <a:ahLst/>
              <a:cxnLst/>
              <a:rect l="l" t="t" r="r" b="b"/>
              <a:pathLst>
                <a:path w="7144" h="35608" extrusionOk="0">
                  <a:moveTo>
                    <a:pt x="0" y="1"/>
                  </a:moveTo>
                  <a:lnTo>
                    <a:pt x="0" y="35608"/>
                  </a:lnTo>
                  <a:lnTo>
                    <a:pt x="7144" y="35608"/>
                  </a:lnTo>
                  <a:lnTo>
                    <a:pt x="7144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47" name="Google Shape;147;p3"/>
            <p:cNvSpPr/>
            <p:nvPr/>
          </p:nvSpPr>
          <p:spPr>
            <a:xfrm>
              <a:off x="8061696" y="3596864"/>
              <a:ext cx="230432" cy="1546624"/>
            </a:xfrm>
            <a:custGeom>
              <a:avLst/>
              <a:gdLst/>
              <a:ahLst/>
              <a:cxnLst/>
              <a:rect l="l" t="t" r="r" b="b"/>
              <a:pathLst>
                <a:path w="7201" h="48332" extrusionOk="0">
                  <a:moveTo>
                    <a:pt x="1" y="0"/>
                  </a:moveTo>
                  <a:lnTo>
                    <a:pt x="1" y="48332"/>
                  </a:lnTo>
                  <a:lnTo>
                    <a:pt x="7200" y="48332"/>
                  </a:lnTo>
                  <a:lnTo>
                    <a:pt x="7200" y="0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48" name="Google Shape;148;p3"/>
            <p:cNvSpPr/>
            <p:nvPr/>
          </p:nvSpPr>
          <p:spPr>
            <a:xfrm>
              <a:off x="8338528" y="3514688"/>
              <a:ext cx="230400" cy="1628800"/>
            </a:xfrm>
            <a:custGeom>
              <a:avLst/>
              <a:gdLst/>
              <a:ahLst/>
              <a:cxnLst/>
              <a:rect l="l" t="t" r="r" b="b"/>
              <a:pathLst>
                <a:path w="7200" h="50900" extrusionOk="0">
                  <a:moveTo>
                    <a:pt x="0" y="1"/>
                  </a:moveTo>
                  <a:lnTo>
                    <a:pt x="0" y="50900"/>
                  </a:lnTo>
                  <a:lnTo>
                    <a:pt x="7200" y="50900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49" name="Google Shape;149;p3"/>
            <p:cNvSpPr/>
            <p:nvPr/>
          </p:nvSpPr>
          <p:spPr>
            <a:xfrm>
              <a:off x="8615360" y="3939744"/>
              <a:ext cx="230400" cy="1203744"/>
            </a:xfrm>
            <a:custGeom>
              <a:avLst/>
              <a:gdLst/>
              <a:ahLst/>
              <a:cxnLst/>
              <a:rect l="l" t="t" r="r" b="b"/>
              <a:pathLst>
                <a:path w="7200" h="37617" extrusionOk="0">
                  <a:moveTo>
                    <a:pt x="0" y="1"/>
                  </a:moveTo>
                  <a:lnTo>
                    <a:pt x="0" y="37617"/>
                  </a:lnTo>
                  <a:lnTo>
                    <a:pt x="7200" y="37617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50" name="Google Shape;150;p3"/>
            <p:cNvSpPr/>
            <p:nvPr/>
          </p:nvSpPr>
          <p:spPr>
            <a:xfrm>
              <a:off x="8893952" y="3596864"/>
              <a:ext cx="228640" cy="1546624"/>
            </a:xfrm>
            <a:custGeom>
              <a:avLst/>
              <a:gdLst/>
              <a:ahLst/>
              <a:cxnLst/>
              <a:rect l="l" t="t" r="r" b="b"/>
              <a:pathLst>
                <a:path w="7145" h="48332" extrusionOk="0">
                  <a:moveTo>
                    <a:pt x="1" y="0"/>
                  </a:moveTo>
                  <a:lnTo>
                    <a:pt x="1" y="48332"/>
                  </a:lnTo>
                  <a:lnTo>
                    <a:pt x="7144" y="48332"/>
                  </a:lnTo>
                  <a:lnTo>
                    <a:pt x="7144" y="0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</p:grpSp>
      <p:grpSp>
        <p:nvGrpSpPr>
          <p:cNvPr id="151" name="Google Shape;151;p3"/>
          <p:cNvGrpSpPr/>
          <p:nvPr/>
        </p:nvGrpSpPr>
        <p:grpSpPr>
          <a:xfrm>
            <a:off x="38067" y="4479971"/>
            <a:ext cx="12125397" cy="2378148"/>
            <a:chOff x="28544" y="4157632"/>
            <a:chExt cx="9094048" cy="985856"/>
          </a:xfrm>
        </p:grpSpPr>
        <p:sp>
          <p:nvSpPr>
            <p:cNvPr id="152" name="Google Shape;152;p3"/>
            <p:cNvSpPr/>
            <p:nvPr/>
          </p:nvSpPr>
          <p:spPr>
            <a:xfrm>
              <a:off x="435744" y="4782720"/>
              <a:ext cx="92896" cy="360768"/>
            </a:xfrm>
            <a:custGeom>
              <a:avLst/>
              <a:gdLst/>
              <a:ahLst/>
              <a:cxnLst/>
              <a:rect l="l" t="t" r="r" b="b"/>
              <a:pathLst>
                <a:path w="2903" h="11274" extrusionOk="0">
                  <a:moveTo>
                    <a:pt x="1" y="0"/>
                  </a:moveTo>
                  <a:lnTo>
                    <a:pt x="1" y="11274"/>
                  </a:lnTo>
                  <a:lnTo>
                    <a:pt x="2903" y="11274"/>
                  </a:lnTo>
                  <a:lnTo>
                    <a:pt x="2903" y="0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53" name="Google Shape;153;p3"/>
            <p:cNvSpPr/>
            <p:nvPr/>
          </p:nvSpPr>
          <p:spPr>
            <a:xfrm>
              <a:off x="300032" y="4638048"/>
              <a:ext cx="92896" cy="505440"/>
            </a:xfrm>
            <a:custGeom>
              <a:avLst/>
              <a:gdLst/>
              <a:ahLst/>
              <a:cxnLst/>
              <a:rect l="l" t="t" r="r" b="b"/>
              <a:pathLst>
                <a:path w="2903" h="15795" extrusionOk="0">
                  <a:moveTo>
                    <a:pt x="0" y="1"/>
                  </a:moveTo>
                  <a:lnTo>
                    <a:pt x="0" y="15795"/>
                  </a:lnTo>
                  <a:lnTo>
                    <a:pt x="2902" y="15795"/>
                  </a:lnTo>
                  <a:lnTo>
                    <a:pt x="2902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54" name="Google Shape;154;p3"/>
            <p:cNvSpPr/>
            <p:nvPr/>
          </p:nvSpPr>
          <p:spPr>
            <a:xfrm>
              <a:off x="164288" y="4571968"/>
              <a:ext cx="92896" cy="571520"/>
            </a:xfrm>
            <a:custGeom>
              <a:avLst/>
              <a:gdLst/>
              <a:ahLst/>
              <a:cxnLst/>
              <a:rect l="l" t="t" r="r" b="b"/>
              <a:pathLst>
                <a:path w="2903" h="17860" extrusionOk="0">
                  <a:moveTo>
                    <a:pt x="1" y="1"/>
                  </a:moveTo>
                  <a:lnTo>
                    <a:pt x="1" y="17860"/>
                  </a:lnTo>
                  <a:lnTo>
                    <a:pt x="2903" y="17860"/>
                  </a:lnTo>
                  <a:lnTo>
                    <a:pt x="2903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55" name="Google Shape;155;p3"/>
            <p:cNvSpPr/>
            <p:nvPr/>
          </p:nvSpPr>
          <p:spPr>
            <a:xfrm>
              <a:off x="28544" y="4739840"/>
              <a:ext cx="92928" cy="403648"/>
            </a:xfrm>
            <a:custGeom>
              <a:avLst/>
              <a:gdLst/>
              <a:ahLst/>
              <a:cxnLst/>
              <a:rect l="l" t="t" r="r" b="b"/>
              <a:pathLst>
                <a:path w="2904" h="12614" extrusionOk="0">
                  <a:moveTo>
                    <a:pt x="1" y="1"/>
                  </a:moveTo>
                  <a:lnTo>
                    <a:pt x="1" y="12614"/>
                  </a:lnTo>
                  <a:lnTo>
                    <a:pt x="2903" y="12614"/>
                  </a:lnTo>
                  <a:lnTo>
                    <a:pt x="2903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56" name="Google Shape;156;p3"/>
            <p:cNvSpPr/>
            <p:nvPr/>
          </p:nvSpPr>
          <p:spPr>
            <a:xfrm>
              <a:off x="712576" y="4571968"/>
              <a:ext cx="94688" cy="571520"/>
            </a:xfrm>
            <a:custGeom>
              <a:avLst/>
              <a:gdLst/>
              <a:ahLst/>
              <a:cxnLst/>
              <a:rect l="l" t="t" r="r" b="b"/>
              <a:pathLst>
                <a:path w="2959" h="17860" extrusionOk="0">
                  <a:moveTo>
                    <a:pt x="0" y="1"/>
                  </a:moveTo>
                  <a:lnTo>
                    <a:pt x="0" y="17860"/>
                  </a:lnTo>
                  <a:lnTo>
                    <a:pt x="2958" y="17860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57" name="Google Shape;157;p3"/>
            <p:cNvSpPr/>
            <p:nvPr/>
          </p:nvSpPr>
          <p:spPr>
            <a:xfrm>
              <a:off x="576832" y="4752352"/>
              <a:ext cx="94688" cy="391136"/>
            </a:xfrm>
            <a:custGeom>
              <a:avLst/>
              <a:gdLst/>
              <a:ahLst/>
              <a:cxnLst/>
              <a:rect l="l" t="t" r="r" b="b"/>
              <a:pathLst>
                <a:path w="2959" h="12223" extrusionOk="0">
                  <a:moveTo>
                    <a:pt x="1" y="1"/>
                  </a:moveTo>
                  <a:lnTo>
                    <a:pt x="1" y="12223"/>
                  </a:lnTo>
                  <a:lnTo>
                    <a:pt x="2959" y="12223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58" name="Google Shape;158;p3"/>
            <p:cNvSpPr/>
            <p:nvPr/>
          </p:nvSpPr>
          <p:spPr>
            <a:xfrm>
              <a:off x="989408" y="4386240"/>
              <a:ext cx="94656" cy="757248"/>
            </a:xfrm>
            <a:custGeom>
              <a:avLst/>
              <a:gdLst/>
              <a:ahLst/>
              <a:cxnLst/>
              <a:rect l="l" t="t" r="r" b="b"/>
              <a:pathLst>
                <a:path w="2958" h="23664" extrusionOk="0">
                  <a:moveTo>
                    <a:pt x="0" y="0"/>
                  </a:moveTo>
                  <a:lnTo>
                    <a:pt x="0" y="23664"/>
                  </a:lnTo>
                  <a:lnTo>
                    <a:pt x="2958" y="23664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59" name="Google Shape;159;p3"/>
            <p:cNvSpPr/>
            <p:nvPr/>
          </p:nvSpPr>
          <p:spPr>
            <a:xfrm>
              <a:off x="853664" y="4500544"/>
              <a:ext cx="94688" cy="642944"/>
            </a:xfrm>
            <a:custGeom>
              <a:avLst/>
              <a:gdLst/>
              <a:ahLst/>
              <a:cxnLst/>
              <a:rect l="l" t="t" r="r" b="b"/>
              <a:pathLst>
                <a:path w="2959" h="20092" extrusionOk="0">
                  <a:moveTo>
                    <a:pt x="0" y="0"/>
                  </a:moveTo>
                  <a:lnTo>
                    <a:pt x="0" y="20092"/>
                  </a:lnTo>
                  <a:lnTo>
                    <a:pt x="2958" y="20092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60" name="Google Shape;160;p3"/>
            <p:cNvSpPr/>
            <p:nvPr/>
          </p:nvSpPr>
          <p:spPr>
            <a:xfrm>
              <a:off x="1266208" y="4721984"/>
              <a:ext cx="94688" cy="421504"/>
            </a:xfrm>
            <a:custGeom>
              <a:avLst/>
              <a:gdLst/>
              <a:ahLst/>
              <a:cxnLst/>
              <a:rect l="l" t="t" r="r" b="b"/>
              <a:pathLst>
                <a:path w="2959" h="13172" extrusionOk="0">
                  <a:moveTo>
                    <a:pt x="1" y="1"/>
                  </a:moveTo>
                  <a:lnTo>
                    <a:pt x="1" y="13172"/>
                  </a:lnTo>
                  <a:lnTo>
                    <a:pt x="2959" y="13172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61" name="Google Shape;161;p3"/>
            <p:cNvSpPr/>
            <p:nvPr/>
          </p:nvSpPr>
          <p:spPr>
            <a:xfrm>
              <a:off x="1130496" y="4518400"/>
              <a:ext cx="94688" cy="625088"/>
            </a:xfrm>
            <a:custGeom>
              <a:avLst/>
              <a:gdLst/>
              <a:ahLst/>
              <a:cxnLst/>
              <a:rect l="l" t="t" r="r" b="b"/>
              <a:pathLst>
                <a:path w="2959" h="19534" extrusionOk="0">
                  <a:moveTo>
                    <a:pt x="0" y="0"/>
                  </a:moveTo>
                  <a:lnTo>
                    <a:pt x="0" y="19534"/>
                  </a:lnTo>
                  <a:lnTo>
                    <a:pt x="2958" y="19534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62" name="Google Shape;162;p3"/>
            <p:cNvSpPr/>
            <p:nvPr/>
          </p:nvSpPr>
          <p:spPr>
            <a:xfrm>
              <a:off x="1543040" y="4571968"/>
              <a:ext cx="94688" cy="571520"/>
            </a:xfrm>
            <a:custGeom>
              <a:avLst/>
              <a:gdLst/>
              <a:ahLst/>
              <a:cxnLst/>
              <a:rect l="l" t="t" r="r" b="b"/>
              <a:pathLst>
                <a:path w="2959" h="17860" extrusionOk="0">
                  <a:moveTo>
                    <a:pt x="0" y="1"/>
                  </a:moveTo>
                  <a:lnTo>
                    <a:pt x="0" y="17860"/>
                  </a:lnTo>
                  <a:lnTo>
                    <a:pt x="2958" y="17860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63" name="Google Shape;163;p3"/>
            <p:cNvSpPr/>
            <p:nvPr/>
          </p:nvSpPr>
          <p:spPr>
            <a:xfrm>
              <a:off x="1407296" y="4721984"/>
              <a:ext cx="94688" cy="421504"/>
            </a:xfrm>
            <a:custGeom>
              <a:avLst/>
              <a:gdLst/>
              <a:ahLst/>
              <a:cxnLst/>
              <a:rect l="l" t="t" r="r" b="b"/>
              <a:pathLst>
                <a:path w="2959" h="13172" extrusionOk="0">
                  <a:moveTo>
                    <a:pt x="1" y="1"/>
                  </a:moveTo>
                  <a:lnTo>
                    <a:pt x="1" y="13172"/>
                  </a:lnTo>
                  <a:lnTo>
                    <a:pt x="2959" y="13172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64" name="Google Shape;164;p3"/>
            <p:cNvSpPr/>
            <p:nvPr/>
          </p:nvSpPr>
          <p:spPr>
            <a:xfrm>
              <a:off x="1821632" y="4457664"/>
              <a:ext cx="92896" cy="685824"/>
            </a:xfrm>
            <a:custGeom>
              <a:avLst/>
              <a:gdLst/>
              <a:ahLst/>
              <a:cxnLst/>
              <a:rect l="l" t="t" r="r" b="b"/>
              <a:pathLst>
                <a:path w="2903" h="21432" extrusionOk="0">
                  <a:moveTo>
                    <a:pt x="1" y="1"/>
                  </a:moveTo>
                  <a:lnTo>
                    <a:pt x="1" y="21432"/>
                  </a:lnTo>
                  <a:lnTo>
                    <a:pt x="2903" y="21432"/>
                  </a:lnTo>
                  <a:lnTo>
                    <a:pt x="2903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65" name="Google Shape;165;p3"/>
            <p:cNvSpPr/>
            <p:nvPr/>
          </p:nvSpPr>
          <p:spPr>
            <a:xfrm>
              <a:off x="1685920" y="4638048"/>
              <a:ext cx="94688" cy="505440"/>
            </a:xfrm>
            <a:custGeom>
              <a:avLst/>
              <a:gdLst/>
              <a:ahLst/>
              <a:cxnLst/>
              <a:rect l="l" t="t" r="r" b="b"/>
              <a:pathLst>
                <a:path w="2959" h="15795" extrusionOk="0">
                  <a:moveTo>
                    <a:pt x="0" y="1"/>
                  </a:moveTo>
                  <a:lnTo>
                    <a:pt x="0" y="15795"/>
                  </a:lnTo>
                  <a:lnTo>
                    <a:pt x="2958" y="15795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66" name="Google Shape;166;p3"/>
            <p:cNvSpPr/>
            <p:nvPr/>
          </p:nvSpPr>
          <p:spPr>
            <a:xfrm>
              <a:off x="2098464" y="4386240"/>
              <a:ext cx="94688" cy="757248"/>
            </a:xfrm>
            <a:custGeom>
              <a:avLst/>
              <a:gdLst/>
              <a:ahLst/>
              <a:cxnLst/>
              <a:rect l="l" t="t" r="r" b="b"/>
              <a:pathLst>
                <a:path w="2959" h="23664" extrusionOk="0">
                  <a:moveTo>
                    <a:pt x="0" y="0"/>
                  </a:moveTo>
                  <a:lnTo>
                    <a:pt x="0" y="23664"/>
                  </a:lnTo>
                  <a:lnTo>
                    <a:pt x="2958" y="23664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67" name="Google Shape;167;p3"/>
            <p:cNvSpPr/>
            <p:nvPr/>
          </p:nvSpPr>
          <p:spPr>
            <a:xfrm>
              <a:off x="1962720" y="4457664"/>
              <a:ext cx="94688" cy="685824"/>
            </a:xfrm>
            <a:custGeom>
              <a:avLst/>
              <a:gdLst/>
              <a:ahLst/>
              <a:cxnLst/>
              <a:rect l="l" t="t" r="r" b="b"/>
              <a:pathLst>
                <a:path w="2959" h="21432" extrusionOk="0">
                  <a:moveTo>
                    <a:pt x="1" y="1"/>
                  </a:moveTo>
                  <a:lnTo>
                    <a:pt x="1" y="21432"/>
                  </a:lnTo>
                  <a:lnTo>
                    <a:pt x="2959" y="21432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68" name="Google Shape;168;p3"/>
            <p:cNvSpPr/>
            <p:nvPr/>
          </p:nvSpPr>
          <p:spPr>
            <a:xfrm>
              <a:off x="2375296" y="4711264"/>
              <a:ext cx="94656" cy="432224"/>
            </a:xfrm>
            <a:custGeom>
              <a:avLst/>
              <a:gdLst/>
              <a:ahLst/>
              <a:cxnLst/>
              <a:rect l="l" t="t" r="r" b="b"/>
              <a:pathLst>
                <a:path w="2958" h="13507" extrusionOk="0">
                  <a:moveTo>
                    <a:pt x="0" y="1"/>
                  </a:moveTo>
                  <a:lnTo>
                    <a:pt x="0" y="13507"/>
                  </a:lnTo>
                  <a:lnTo>
                    <a:pt x="2958" y="13507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69" name="Google Shape;169;p3"/>
            <p:cNvSpPr/>
            <p:nvPr/>
          </p:nvSpPr>
          <p:spPr>
            <a:xfrm>
              <a:off x="2239552" y="4536256"/>
              <a:ext cx="94688" cy="607232"/>
            </a:xfrm>
            <a:custGeom>
              <a:avLst/>
              <a:gdLst/>
              <a:ahLst/>
              <a:cxnLst/>
              <a:rect l="l" t="t" r="r" b="b"/>
              <a:pathLst>
                <a:path w="2959" h="18976" extrusionOk="0">
                  <a:moveTo>
                    <a:pt x="0" y="0"/>
                  </a:moveTo>
                  <a:lnTo>
                    <a:pt x="0" y="18976"/>
                  </a:lnTo>
                  <a:lnTo>
                    <a:pt x="2958" y="18976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70" name="Google Shape;170;p3"/>
            <p:cNvSpPr/>
            <p:nvPr/>
          </p:nvSpPr>
          <p:spPr>
            <a:xfrm>
              <a:off x="2652096" y="4704128"/>
              <a:ext cx="94688" cy="439360"/>
            </a:xfrm>
            <a:custGeom>
              <a:avLst/>
              <a:gdLst/>
              <a:ahLst/>
              <a:cxnLst/>
              <a:rect l="l" t="t" r="r" b="b"/>
              <a:pathLst>
                <a:path w="2959" h="13730" extrusionOk="0">
                  <a:moveTo>
                    <a:pt x="1" y="1"/>
                  </a:moveTo>
                  <a:lnTo>
                    <a:pt x="1" y="13730"/>
                  </a:lnTo>
                  <a:lnTo>
                    <a:pt x="2959" y="13730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71" name="Google Shape;171;p3"/>
            <p:cNvSpPr/>
            <p:nvPr/>
          </p:nvSpPr>
          <p:spPr>
            <a:xfrm>
              <a:off x="2516384" y="4764864"/>
              <a:ext cx="94688" cy="378624"/>
            </a:xfrm>
            <a:custGeom>
              <a:avLst/>
              <a:gdLst/>
              <a:ahLst/>
              <a:cxnLst/>
              <a:rect l="l" t="t" r="r" b="b"/>
              <a:pathLst>
                <a:path w="2959" h="11832" extrusionOk="0">
                  <a:moveTo>
                    <a:pt x="0" y="0"/>
                  </a:moveTo>
                  <a:lnTo>
                    <a:pt x="0" y="11832"/>
                  </a:lnTo>
                  <a:lnTo>
                    <a:pt x="2958" y="11832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72" name="Google Shape;172;p3"/>
            <p:cNvSpPr/>
            <p:nvPr/>
          </p:nvSpPr>
          <p:spPr>
            <a:xfrm>
              <a:off x="2930720" y="4421952"/>
              <a:ext cx="92896" cy="721536"/>
            </a:xfrm>
            <a:custGeom>
              <a:avLst/>
              <a:gdLst/>
              <a:ahLst/>
              <a:cxnLst/>
              <a:rect l="l" t="t" r="r" b="b"/>
              <a:pathLst>
                <a:path w="2903" h="22548" extrusionOk="0">
                  <a:moveTo>
                    <a:pt x="0" y="1"/>
                  </a:moveTo>
                  <a:lnTo>
                    <a:pt x="0" y="22548"/>
                  </a:lnTo>
                  <a:lnTo>
                    <a:pt x="2902" y="22548"/>
                  </a:lnTo>
                  <a:lnTo>
                    <a:pt x="2902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73" name="Google Shape;173;p3"/>
            <p:cNvSpPr/>
            <p:nvPr/>
          </p:nvSpPr>
          <p:spPr>
            <a:xfrm>
              <a:off x="2794976" y="4638048"/>
              <a:ext cx="92896" cy="505440"/>
            </a:xfrm>
            <a:custGeom>
              <a:avLst/>
              <a:gdLst/>
              <a:ahLst/>
              <a:cxnLst/>
              <a:rect l="l" t="t" r="r" b="b"/>
              <a:pathLst>
                <a:path w="2903" h="15795" extrusionOk="0">
                  <a:moveTo>
                    <a:pt x="1" y="1"/>
                  </a:moveTo>
                  <a:lnTo>
                    <a:pt x="1" y="15795"/>
                  </a:lnTo>
                  <a:lnTo>
                    <a:pt x="2903" y="15795"/>
                  </a:lnTo>
                  <a:lnTo>
                    <a:pt x="2903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74" name="Google Shape;174;p3"/>
            <p:cNvSpPr/>
            <p:nvPr/>
          </p:nvSpPr>
          <p:spPr>
            <a:xfrm>
              <a:off x="3207520" y="4386240"/>
              <a:ext cx="94688" cy="757248"/>
            </a:xfrm>
            <a:custGeom>
              <a:avLst/>
              <a:gdLst/>
              <a:ahLst/>
              <a:cxnLst/>
              <a:rect l="l" t="t" r="r" b="b"/>
              <a:pathLst>
                <a:path w="2959" h="23664" extrusionOk="0">
                  <a:moveTo>
                    <a:pt x="1" y="0"/>
                  </a:moveTo>
                  <a:lnTo>
                    <a:pt x="1" y="23664"/>
                  </a:lnTo>
                  <a:lnTo>
                    <a:pt x="2959" y="23664"/>
                  </a:lnTo>
                  <a:lnTo>
                    <a:pt x="2959" y="0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75" name="Google Shape;175;p3"/>
            <p:cNvSpPr/>
            <p:nvPr/>
          </p:nvSpPr>
          <p:spPr>
            <a:xfrm>
              <a:off x="3071808" y="4314784"/>
              <a:ext cx="94688" cy="828704"/>
            </a:xfrm>
            <a:custGeom>
              <a:avLst/>
              <a:gdLst/>
              <a:ahLst/>
              <a:cxnLst/>
              <a:rect l="l" t="t" r="r" b="b"/>
              <a:pathLst>
                <a:path w="2959" h="25897" extrusionOk="0">
                  <a:moveTo>
                    <a:pt x="0" y="1"/>
                  </a:moveTo>
                  <a:lnTo>
                    <a:pt x="0" y="25897"/>
                  </a:lnTo>
                  <a:lnTo>
                    <a:pt x="2958" y="25897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76" name="Google Shape;176;p3"/>
            <p:cNvSpPr/>
            <p:nvPr/>
          </p:nvSpPr>
          <p:spPr>
            <a:xfrm>
              <a:off x="3484352" y="4530912"/>
              <a:ext cx="94688" cy="612576"/>
            </a:xfrm>
            <a:custGeom>
              <a:avLst/>
              <a:gdLst/>
              <a:ahLst/>
              <a:cxnLst/>
              <a:rect l="l" t="t" r="r" b="b"/>
              <a:pathLst>
                <a:path w="2959" h="19143" extrusionOk="0">
                  <a:moveTo>
                    <a:pt x="0" y="0"/>
                  </a:moveTo>
                  <a:lnTo>
                    <a:pt x="0" y="19143"/>
                  </a:lnTo>
                  <a:lnTo>
                    <a:pt x="2958" y="19143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77" name="Google Shape;177;p3"/>
            <p:cNvSpPr/>
            <p:nvPr/>
          </p:nvSpPr>
          <p:spPr>
            <a:xfrm>
              <a:off x="3348608" y="4314784"/>
              <a:ext cx="94688" cy="828704"/>
            </a:xfrm>
            <a:custGeom>
              <a:avLst/>
              <a:gdLst/>
              <a:ahLst/>
              <a:cxnLst/>
              <a:rect l="l" t="t" r="r" b="b"/>
              <a:pathLst>
                <a:path w="2959" h="25897" extrusionOk="0">
                  <a:moveTo>
                    <a:pt x="1" y="1"/>
                  </a:moveTo>
                  <a:lnTo>
                    <a:pt x="1" y="25897"/>
                  </a:lnTo>
                  <a:lnTo>
                    <a:pt x="2959" y="25897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78" name="Google Shape;178;p3"/>
            <p:cNvSpPr/>
            <p:nvPr/>
          </p:nvSpPr>
          <p:spPr>
            <a:xfrm>
              <a:off x="3761184" y="4739840"/>
              <a:ext cx="94656" cy="403648"/>
            </a:xfrm>
            <a:custGeom>
              <a:avLst/>
              <a:gdLst/>
              <a:ahLst/>
              <a:cxnLst/>
              <a:rect l="l" t="t" r="r" b="b"/>
              <a:pathLst>
                <a:path w="2958" h="12614" extrusionOk="0">
                  <a:moveTo>
                    <a:pt x="0" y="1"/>
                  </a:moveTo>
                  <a:lnTo>
                    <a:pt x="0" y="12614"/>
                  </a:lnTo>
                  <a:lnTo>
                    <a:pt x="2958" y="12614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79" name="Google Shape;179;p3"/>
            <p:cNvSpPr/>
            <p:nvPr/>
          </p:nvSpPr>
          <p:spPr>
            <a:xfrm>
              <a:off x="3625440" y="4457664"/>
              <a:ext cx="94688" cy="685824"/>
            </a:xfrm>
            <a:custGeom>
              <a:avLst/>
              <a:gdLst/>
              <a:ahLst/>
              <a:cxnLst/>
              <a:rect l="l" t="t" r="r" b="b"/>
              <a:pathLst>
                <a:path w="2959" h="21432" extrusionOk="0">
                  <a:moveTo>
                    <a:pt x="0" y="1"/>
                  </a:moveTo>
                  <a:lnTo>
                    <a:pt x="0" y="21432"/>
                  </a:lnTo>
                  <a:lnTo>
                    <a:pt x="2958" y="21432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80" name="Google Shape;180;p3"/>
            <p:cNvSpPr/>
            <p:nvPr/>
          </p:nvSpPr>
          <p:spPr>
            <a:xfrm>
              <a:off x="4037984" y="4638048"/>
              <a:ext cx="94688" cy="505440"/>
            </a:xfrm>
            <a:custGeom>
              <a:avLst/>
              <a:gdLst/>
              <a:ahLst/>
              <a:cxnLst/>
              <a:rect l="l" t="t" r="r" b="b"/>
              <a:pathLst>
                <a:path w="2959" h="15795" extrusionOk="0">
                  <a:moveTo>
                    <a:pt x="1" y="1"/>
                  </a:moveTo>
                  <a:lnTo>
                    <a:pt x="1" y="15795"/>
                  </a:lnTo>
                  <a:lnTo>
                    <a:pt x="2959" y="15795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81" name="Google Shape;181;p3"/>
            <p:cNvSpPr/>
            <p:nvPr/>
          </p:nvSpPr>
          <p:spPr>
            <a:xfrm>
              <a:off x="3902272" y="4836288"/>
              <a:ext cx="94656" cy="307200"/>
            </a:xfrm>
            <a:custGeom>
              <a:avLst/>
              <a:gdLst/>
              <a:ahLst/>
              <a:cxnLst/>
              <a:rect l="l" t="t" r="r" b="b"/>
              <a:pathLst>
                <a:path w="2958" h="9600" extrusionOk="0">
                  <a:moveTo>
                    <a:pt x="0" y="1"/>
                  </a:moveTo>
                  <a:lnTo>
                    <a:pt x="0" y="9600"/>
                  </a:lnTo>
                  <a:lnTo>
                    <a:pt x="2958" y="9600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82" name="Google Shape;182;p3"/>
            <p:cNvSpPr/>
            <p:nvPr/>
          </p:nvSpPr>
          <p:spPr>
            <a:xfrm>
              <a:off x="4316608" y="4638048"/>
              <a:ext cx="94688" cy="505440"/>
            </a:xfrm>
            <a:custGeom>
              <a:avLst/>
              <a:gdLst/>
              <a:ahLst/>
              <a:cxnLst/>
              <a:rect l="l" t="t" r="r" b="b"/>
              <a:pathLst>
                <a:path w="2959" h="15795" extrusionOk="0">
                  <a:moveTo>
                    <a:pt x="0" y="1"/>
                  </a:moveTo>
                  <a:lnTo>
                    <a:pt x="0" y="15795"/>
                  </a:lnTo>
                  <a:lnTo>
                    <a:pt x="2958" y="15795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83" name="Google Shape;183;p3"/>
            <p:cNvSpPr/>
            <p:nvPr/>
          </p:nvSpPr>
          <p:spPr>
            <a:xfrm>
              <a:off x="4180864" y="4739840"/>
              <a:ext cx="94688" cy="403648"/>
            </a:xfrm>
            <a:custGeom>
              <a:avLst/>
              <a:gdLst/>
              <a:ahLst/>
              <a:cxnLst/>
              <a:rect l="l" t="t" r="r" b="b"/>
              <a:pathLst>
                <a:path w="2959" h="12614" extrusionOk="0">
                  <a:moveTo>
                    <a:pt x="0" y="1"/>
                  </a:moveTo>
                  <a:lnTo>
                    <a:pt x="0" y="12614"/>
                  </a:lnTo>
                  <a:lnTo>
                    <a:pt x="2958" y="12614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84" name="Google Shape;184;p3"/>
            <p:cNvSpPr/>
            <p:nvPr/>
          </p:nvSpPr>
          <p:spPr>
            <a:xfrm>
              <a:off x="4593408" y="4571968"/>
              <a:ext cx="94688" cy="571520"/>
            </a:xfrm>
            <a:custGeom>
              <a:avLst/>
              <a:gdLst/>
              <a:ahLst/>
              <a:cxnLst/>
              <a:rect l="l" t="t" r="r" b="b"/>
              <a:pathLst>
                <a:path w="2959" h="17860" extrusionOk="0">
                  <a:moveTo>
                    <a:pt x="1" y="1"/>
                  </a:moveTo>
                  <a:lnTo>
                    <a:pt x="1" y="17860"/>
                  </a:lnTo>
                  <a:lnTo>
                    <a:pt x="2959" y="17860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85" name="Google Shape;185;p3"/>
            <p:cNvSpPr/>
            <p:nvPr/>
          </p:nvSpPr>
          <p:spPr>
            <a:xfrm>
              <a:off x="4457696" y="4739840"/>
              <a:ext cx="94688" cy="403648"/>
            </a:xfrm>
            <a:custGeom>
              <a:avLst/>
              <a:gdLst/>
              <a:ahLst/>
              <a:cxnLst/>
              <a:rect l="l" t="t" r="r" b="b"/>
              <a:pathLst>
                <a:path w="2959" h="12614" extrusionOk="0">
                  <a:moveTo>
                    <a:pt x="0" y="1"/>
                  </a:moveTo>
                  <a:lnTo>
                    <a:pt x="0" y="12614"/>
                  </a:lnTo>
                  <a:lnTo>
                    <a:pt x="2958" y="12614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86" name="Google Shape;186;p3"/>
            <p:cNvSpPr/>
            <p:nvPr/>
          </p:nvSpPr>
          <p:spPr>
            <a:xfrm>
              <a:off x="4870240" y="4386240"/>
              <a:ext cx="94688" cy="757248"/>
            </a:xfrm>
            <a:custGeom>
              <a:avLst/>
              <a:gdLst/>
              <a:ahLst/>
              <a:cxnLst/>
              <a:rect l="l" t="t" r="r" b="b"/>
              <a:pathLst>
                <a:path w="2959" h="23664" extrusionOk="0">
                  <a:moveTo>
                    <a:pt x="0" y="0"/>
                  </a:moveTo>
                  <a:lnTo>
                    <a:pt x="0" y="23664"/>
                  </a:lnTo>
                  <a:lnTo>
                    <a:pt x="2958" y="23664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87" name="Google Shape;187;p3"/>
            <p:cNvSpPr/>
            <p:nvPr/>
          </p:nvSpPr>
          <p:spPr>
            <a:xfrm>
              <a:off x="4734496" y="4457664"/>
              <a:ext cx="94688" cy="685824"/>
            </a:xfrm>
            <a:custGeom>
              <a:avLst/>
              <a:gdLst/>
              <a:ahLst/>
              <a:cxnLst/>
              <a:rect l="l" t="t" r="r" b="b"/>
              <a:pathLst>
                <a:path w="2959" h="21432" extrusionOk="0">
                  <a:moveTo>
                    <a:pt x="1" y="1"/>
                  </a:moveTo>
                  <a:lnTo>
                    <a:pt x="1" y="21432"/>
                  </a:lnTo>
                  <a:lnTo>
                    <a:pt x="2959" y="21432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88" name="Google Shape;188;p3"/>
            <p:cNvSpPr/>
            <p:nvPr/>
          </p:nvSpPr>
          <p:spPr>
            <a:xfrm>
              <a:off x="5147072" y="4157632"/>
              <a:ext cx="94656" cy="985856"/>
            </a:xfrm>
            <a:custGeom>
              <a:avLst/>
              <a:gdLst/>
              <a:ahLst/>
              <a:cxnLst/>
              <a:rect l="l" t="t" r="r" b="b"/>
              <a:pathLst>
                <a:path w="2958" h="30808" extrusionOk="0">
                  <a:moveTo>
                    <a:pt x="0" y="1"/>
                  </a:moveTo>
                  <a:lnTo>
                    <a:pt x="0" y="30808"/>
                  </a:lnTo>
                  <a:lnTo>
                    <a:pt x="2958" y="30808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89" name="Google Shape;189;p3"/>
            <p:cNvSpPr/>
            <p:nvPr/>
          </p:nvSpPr>
          <p:spPr>
            <a:xfrm>
              <a:off x="5011328" y="4229088"/>
              <a:ext cx="94688" cy="914400"/>
            </a:xfrm>
            <a:custGeom>
              <a:avLst/>
              <a:gdLst/>
              <a:ahLst/>
              <a:cxnLst/>
              <a:rect l="l" t="t" r="r" b="b"/>
              <a:pathLst>
                <a:path w="2959" h="28575" extrusionOk="0">
                  <a:moveTo>
                    <a:pt x="0" y="0"/>
                  </a:moveTo>
                  <a:lnTo>
                    <a:pt x="0" y="28575"/>
                  </a:lnTo>
                  <a:lnTo>
                    <a:pt x="2958" y="28575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90" name="Google Shape;190;p3"/>
            <p:cNvSpPr/>
            <p:nvPr/>
          </p:nvSpPr>
          <p:spPr>
            <a:xfrm>
              <a:off x="5425664" y="4571968"/>
              <a:ext cx="94688" cy="571520"/>
            </a:xfrm>
            <a:custGeom>
              <a:avLst/>
              <a:gdLst/>
              <a:ahLst/>
              <a:cxnLst/>
              <a:rect l="l" t="t" r="r" b="b"/>
              <a:pathLst>
                <a:path w="2959" h="17860" extrusionOk="0">
                  <a:moveTo>
                    <a:pt x="0" y="1"/>
                  </a:moveTo>
                  <a:lnTo>
                    <a:pt x="0" y="17860"/>
                  </a:lnTo>
                  <a:lnTo>
                    <a:pt x="2958" y="17860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91" name="Google Shape;191;p3"/>
            <p:cNvSpPr/>
            <p:nvPr/>
          </p:nvSpPr>
          <p:spPr>
            <a:xfrm>
              <a:off x="5289920" y="4277280"/>
              <a:ext cx="94688" cy="866208"/>
            </a:xfrm>
            <a:custGeom>
              <a:avLst/>
              <a:gdLst/>
              <a:ahLst/>
              <a:cxnLst/>
              <a:rect l="l" t="t" r="r" b="b"/>
              <a:pathLst>
                <a:path w="2959" h="27069" extrusionOk="0">
                  <a:moveTo>
                    <a:pt x="1" y="1"/>
                  </a:moveTo>
                  <a:lnTo>
                    <a:pt x="1" y="27069"/>
                  </a:lnTo>
                  <a:lnTo>
                    <a:pt x="2959" y="27069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92" name="Google Shape;192;p3"/>
            <p:cNvSpPr/>
            <p:nvPr/>
          </p:nvSpPr>
          <p:spPr>
            <a:xfrm>
              <a:off x="5702496" y="4721984"/>
              <a:ext cx="94688" cy="421504"/>
            </a:xfrm>
            <a:custGeom>
              <a:avLst/>
              <a:gdLst/>
              <a:ahLst/>
              <a:cxnLst/>
              <a:rect l="l" t="t" r="r" b="b"/>
              <a:pathLst>
                <a:path w="2959" h="13172" extrusionOk="0">
                  <a:moveTo>
                    <a:pt x="0" y="1"/>
                  </a:moveTo>
                  <a:lnTo>
                    <a:pt x="0" y="13172"/>
                  </a:lnTo>
                  <a:lnTo>
                    <a:pt x="2958" y="13172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93" name="Google Shape;193;p3"/>
            <p:cNvSpPr/>
            <p:nvPr/>
          </p:nvSpPr>
          <p:spPr>
            <a:xfrm>
              <a:off x="5566752" y="4416608"/>
              <a:ext cx="94688" cy="726880"/>
            </a:xfrm>
            <a:custGeom>
              <a:avLst/>
              <a:gdLst/>
              <a:ahLst/>
              <a:cxnLst/>
              <a:rect l="l" t="t" r="r" b="b"/>
              <a:pathLst>
                <a:path w="2959" h="22715" extrusionOk="0">
                  <a:moveTo>
                    <a:pt x="0" y="0"/>
                  </a:moveTo>
                  <a:lnTo>
                    <a:pt x="0" y="22715"/>
                  </a:lnTo>
                  <a:lnTo>
                    <a:pt x="2958" y="22715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94" name="Google Shape;194;p3"/>
            <p:cNvSpPr/>
            <p:nvPr/>
          </p:nvSpPr>
          <p:spPr>
            <a:xfrm>
              <a:off x="5979296" y="4571968"/>
              <a:ext cx="94688" cy="571520"/>
            </a:xfrm>
            <a:custGeom>
              <a:avLst/>
              <a:gdLst/>
              <a:ahLst/>
              <a:cxnLst/>
              <a:rect l="l" t="t" r="r" b="b"/>
              <a:pathLst>
                <a:path w="2959" h="17860" extrusionOk="0">
                  <a:moveTo>
                    <a:pt x="1" y="1"/>
                  </a:moveTo>
                  <a:lnTo>
                    <a:pt x="1" y="17860"/>
                  </a:lnTo>
                  <a:lnTo>
                    <a:pt x="2959" y="17860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95" name="Google Shape;195;p3"/>
            <p:cNvSpPr/>
            <p:nvPr/>
          </p:nvSpPr>
          <p:spPr>
            <a:xfrm>
              <a:off x="5843584" y="4813088"/>
              <a:ext cx="94688" cy="330400"/>
            </a:xfrm>
            <a:custGeom>
              <a:avLst/>
              <a:gdLst/>
              <a:ahLst/>
              <a:cxnLst/>
              <a:rect l="l" t="t" r="r" b="b"/>
              <a:pathLst>
                <a:path w="2959" h="10325" extrusionOk="0">
                  <a:moveTo>
                    <a:pt x="0" y="0"/>
                  </a:moveTo>
                  <a:lnTo>
                    <a:pt x="0" y="10325"/>
                  </a:lnTo>
                  <a:lnTo>
                    <a:pt x="2958" y="10325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96" name="Google Shape;196;p3"/>
            <p:cNvSpPr/>
            <p:nvPr/>
          </p:nvSpPr>
          <p:spPr>
            <a:xfrm>
              <a:off x="6256128" y="4807712"/>
              <a:ext cx="94688" cy="335776"/>
            </a:xfrm>
            <a:custGeom>
              <a:avLst/>
              <a:gdLst/>
              <a:ahLst/>
              <a:cxnLst/>
              <a:rect l="l" t="t" r="r" b="b"/>
              <a:pathLst>
                <a:path w="2959" h="10493" extrusionOk="0">
                  <a:moveTo>
                    <a:pt x="0" y="1"/>
                  </a:moveTo>
                  <a:lnTo>
                    <a:pt x="0" y="10493"/>
                  </a:lnTo>
                  <a:lnTo>
                    <a:pt x="2958" y="10493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97" name="Google Shape;197;p3"/>
            <p:cNvSpPr/>
            <p:nvPr/>
          </p:nvSpPr>
          <p:spPr>
            <a:xfrm>
              <a:off x="6120384" y="4739840"/>
              <a:ext cx="94688" cy="403648"/>
            </a:xfrm>
            <a:custGeom>
              <a:avLst/>
              <a:gdLst/>
              <a:ahLst/>
              <a:cxnLst/>
              <a:rect l="l" t="t" r="r" b="b"/>
              <a:pathLst>
                <a:path w="2959" h="12614" extrusionOk="0">
                  <a:moveTo>
                    <a:pt x="1" y="1"/>
                  </a:moveTo>
                  <a:lnTo>
                    <a:pt x="1" y="12614"/>
                  </a:lnTo>
                  <a:lnTo>
                    <a:pt x="2959" y="12614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98" name="Google Shape;198;p3"/>
            <p:cNvSpPr/>
            <p:nvPr/>
          </p:nvSpPr>
          <p:spPr>
            <a:xfrm>
              <a:off x="6534720" y="4505888"/>
              <a:ext cx="92896" cy="637600"/>
            </a:xfrm>
            <a:custGeom>
              <a:avLst/>
              <a:gdLst/>
              <a:ahLst/>
              <a:cxnLst/>
              <a:rect l="l" t="t" r="r" b="b"/>
              <a:pathLst>
                <a:path w="2903" h="19925" extrusionOk="0">
                  <a:moveTo>
                    <a:pt x="1" y="1"/>
                  </a:moveTo>
                  <a:lnTo>
                    <a:pt x="1" y="19925"/>
                  </a:lnTo>
                  <a:lnTo>
                    <a:pt x="2903" y="19925"/>
                  </a:lnTo>
                  <a:lnTo>
                    <a:pt x="2903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99" name="Google Shape;199;p3"/>
            <p:cNvSpPr/>
            <p:nvPr/>
          </p:nvSpPr>
          <p:spPr>
            <a:xfrm>
              <a:off x="6399008" y="4739840"/>
              <a:ext cx="92896" cy="403648"/>
            </a:xfrm>
            <a:custGeom>
              <a:avLst/>
              <a:gdLst/>
              <a:ahLst/>
              <a:cxnLst/>
              <a:rect l="l" t="t" r="r" b="b"/>
              <a:pathLst>
                <a:path w="2903" h="12614" extrusionOk="0">
                  <a:moveTo>
                    <a:pt x="0" y="1"/>
                  </a:moveTo>
                  <a:lnTo>
                    <a:pt x="0" y="12614"/>
                  </a:lnTo>
                  <a:lnTo>
                    <a:pt x="2902" y="12614"/>
                  </a:lnTo>
                  <a:lnTo>
                    <a:pt x="2902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00" name="Google Shape;200;p3"/>
            <p:cNvSpPr/>
            <p:nvPr/>
          </p:nvSpPr>
          <p:spPr>
            <a:xfrm>
              <a:off x="6811552" y="4807712"/>
              <a:ext cx="94688" cy="335776"/>
            </a:xfrm>
            <a:custGeom>
              <a:avLst/>
              <a:gdLst/>
              <a:ahLst/>
              <a:cxnLst/>
              <a:rect l="l" t="t" r="r" b="b"/>
              <a:pathLst>
                <a:path w="2959" h="10493" extrusionOk="0">
                  <a:moveTo>
                    <a:pt x="0" y="1"/>
                  </a:moveTo>
                  <a:lnTo>
                    <a:pt x="0" y="10493"/>
                  </a:lnTo>
                  <a:lnTo>
                    <a:pt x="2958" y="10493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01" name="Google Shape;201;p3"/>
            <p:cNvSpPr/>
            <p:nvPr/>
          </p:nvSpPr>
          <p:spPr>
            <a:xfrm>
              <a:off x="6675808" y="4614848"/>
              <a:ext cx="94688" cy="528640"/>
            </a:xfrm>
            <a:custGeom>
              <a:avLst/>
              <a:gdLst/>
              <a:ahLst/>
              <a:cxnLst/>
              <a:rect l="l" t="t" r="r" b="b"/>
              <a:pathLst>
                <a:path w="2959" h="16520" extrusionOk="0">
                  <a:moveTo>
                    <a:pt x="1" y="0"/>
                  </a:moveTo>
                  <a:lnTo>
                    <a:pt x="1" y="16520"/>
                  </a:lnTo>
                  <a:lnTo>
                    <a:pt x="2959" y="16520"/>
                  </a:lnTo>
                  <a:lnTo>
                    <a:pt x="2959" y="0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02" name="Google Shape;202;p3"/>
            <p:cNvSpPr/>
            <p:nvPr/>
          </p:nvSpPr>
          <p:spPr>
            <a:xfrm>
              <a:off x="7088384" y="4739840"/>
              <a:ext cx="94688" cy="403648"/>
            </a:xfrm>
            <a:custGeom>
              <a:avLst/>
              <a:gdLst/>
              <a:ahLst/>
              <a:cxnLst/>
              <a:rect l="l" t="t" r="r" b="b"/>
              <a:pathLst>
                <a:path w="2959" h="12614" extrusionOk="0">
                  <a:moveTo>
                    <a:pt x="0" y="1"/>
                  </a:moveTo>
                  <a:lnTo>
                    <a:pt x="0" y="12614"/>
                  </a:lnTo>
                  <a:lnTo>
                    <a:pt x="2958" y="12614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03" name="Google Shape;203;p3"/>
            <p:cNvSpPr/>
            <p:nvPr/>
          </p:nvSpPr>
          <p:spPr>
            <a:xfrm>
              <a:off x="6952640" y="4530912"/>
              <a:ext cx="94688" cy="612576"/>
            </a:xfrm>
            <a:custGeom>
              <a:avLst/>
              <a:gdLst/>
              <a:ahLst/>
              <a:cxnLst/>
              <a:rect l="l" t="t" r="r" b="b"/>
              <a:pathLst>
                <a:path w="2959" h="19143" extrusionOk="0">
                  <a:moveTo>
                    <a:pt x="0" y="0"/>
                  </a:moveTo>
                  <a:lnTo>
                    <a:pt x="0" y="19143"/>
                  </a:lnTo>
                  <a:lnTo>
                    <a:pt x="2958" y="19143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04" name="Google Shape;204;p3"/>
            <p:cNvSpPr/>
            <p:nvPr/>
          </p:nvSpPr>
          <p:spPr>
            <a:xfrm>
              <a:off x="7365184" y="4739840"/>
              <a:ext cx="94688" cy="403648"/>
            </a:xfrm>
            <a:custGeom>
              <a:avLst/>
              <a:gdLst/>
              <a:ahLst/>
              <a:cxnLst/>
              <a:rect l="l" t="t" r="r" b="b"/>
              <a:pathLst>
                <a:path w="2959" h="12614" extrusionOk="0">
                  <a:moveTo>
                    <a:pt x="1" y="1"/>
                  </a:moveTo>
                  <a:lnTo>
                    <a:pt x="1" y="12614"/>
                  </a:lnTo>
                  <a:lnTo>
                    <a:pt x="2959" y="12614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05" name="Google Shape;205;p3"/>
            <p:cNvSpPr/>
            <p:nvPr/>
          </p:nvSpPr>
          <p:spPr>
            <a:xfrm>
              <a:off x="7229472" y="4825568"/>
              <a:ext cx="94688" cy="317920"/>
            </a:xfrm>
            <a:custGeom>
              <a:avLst/>
              <a:gdLst/>
              <a:ahLst/>
              <a:cxnLst/>
              <a:rect l="l" t="t" r="r" b="b"/>
              <a:pathLst>
                <a:path w="2959" h="9935" extrusionOk="0">
                  <a:moveTo>
                    <a:pt x="0" y="1"/>
                  </a:moveTo>
                  <a:lnTo>
                    <a:pt x="0" y="9935"/>
                  </a:lnTo>
                  <a:lnTo>
                    <a:pt x="2958" y="9935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06" name="Google Shape;206;p3"/>
            <p:cNvSpPr/>
            <p:nvPr/>
          </p:nvSpPr>
          <p:spPr>
            <a:xfrm>
              <a:off x="7643808" y="4632704"/>
              <a:ext cx="92896" cy="510784"/>
            </a:xfrm>
            <a:custGeom>
              <a:avLst/>
              <a:gdLst/>
              <a:ahLst/>
              <a:cxnLst/>
              <a:rect l="l" t="t" r="r" b="b"/>
              <a:pathLst>
                <a:path w="2903" h="15962" extrusionOk="0">
                  <a:moveTo>
                    <a:pt x="0" y="0"/>
                  </a:moveTo>
                  <a:lnTo>
                    <a:pt x="0" y="15962"/>
                  </a:lnTo>
                  <a:lnTo>
                    <a:pt x="2902" y="15962"/>
                  </a:lnTo>
                  <a:lnTo>
                    <a:pt x="2902" y="0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07" name="Google Shape;207;p3"/>
            <p:cNvSpPr/>
            <p:nvPr/>
          </p:nvSpPr>
          <p:spPr>
            <a:xfrm>
              <a:off x="7506272" y="4963104"/>
              <a:ext cx="94688" cy="180384"/>
            </a:xfrm>
            <a:custGeom>
              <a:avLst/>
              <a:gdLst/>
              <a:ahLst/>
              <a:cxnLst/>
              <a:rect l="l" t="t" r="r" b="b"/>
              <a:pathLst>
                <a:path w="2959" h="5637" extrusionOk="0">
                  <a:moveTo>
                    <a:pt x="1" y="0"/>
                  </a:moveTo>
                  <a:lnTo>
                    <a:pt x="1" y="5637"/>
                  </a:lnTo>
                  <a:lnTo>
                    <a:pt x="2959" y="5637"/>
                  </a:lnTo>
                  <a:lnTo>
                    <a:pt x="2959" y="0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08" name="Google Shape;208;p3"/>
            <p:cNvSpPr/>
            <p:nvPr/>
          </p:nvSpPr>
          <p:spPr>
            <a:xfrm>
              <a:off x="7920608" y="4909504"/>
              <a:ext cx="94688" cy="233984"/>
            </a:xfrm>
            <a:custGeom>
              <a:avLst/>
              <a:gdLst/>
              <a:ahLst/>
              <a:cxnLst/>
              <a:rect l="l" t="t" r="r" b="b"/>
              <a:pathLst>
                <a:path w="2959" h="7312" extrusionOk="0">
                  <a:moveTo>
                    <a:pt x="1" y="1"/>
                  </a:moveTo>
                  <a:lnTo>
                    <a:pt x="1" y="7312"/>
                  </a:lnTo>
                  <a:lnTo>
                    <a:pt x="2959" y="7312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09" name="Google Shape;209;p3"/>
            <p:cNvSpPr/>
            <p:nvPr/>
          </p:nvSpPr>
          <p:spPr>
            <a:xfrm>
              <a:off x="7784896" y="4777344"/>
              <a:ext cx="94688" cy="366144"/>
            </a:xfrm>
            <a:custGeom>
              <a:avLst/>
              <a:gdLst/>
              <a:ahLst/>
              <a:cxnLst/>
              <a:rect l="l" t="t" r="r" b="b"/>
              <a:pathLst>
                <a:path w="2959" h="11442" extrusionOk="0">
                  <a:moveTo>
                    <a:pt x="0" y="1"/>
                  </a:moveTo>
                  <a:lnTo>
                    <a:pt x="0" y="11442"/>
                  </a:lnTo>
                  <a:lnTo>
                    <a:pt x="2958" y="11442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10" name="Google Shape;210;p3"/>
            <p:cNvSpPr/>
            <p:nvPr/>
          </p:nvSpPr>
          <p:spPr>
            <a:xfrm>
              <a:off x="8197440" y="4571968"/>
              <a:ext cx="94688" cy="571520"/>
            </a:xfrm>
            <a:custGeom>
              <a:avLst/>
              <a:gdLst/>
              <a:ahLst/>
              <a:cxnLst/>
              <a:rect l="l" t="t" r="r" b="b"/>
              <a:pathLst>
                <a:path w="2959" h="17860" extrusionOk="0">
                  <a:moveTo>
                    <a:pt x="0" y="1"/>
                  </a:moveTo>
                  <a:lnTo>
                    <a:pt x="0" y="17860"/>
                  </a:lnTo>
                  <a:lnTo>
                    <a:pt x="2958" y="17860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11" name="Google Shape;211;p3"/>
            <p:cNvSpPr/>
            <p:nvPr/>
          </p:nvSpPr>
          <p:spPr>
            <a:xfrm>
              <a:off x="8061696" y="4777344"/>
              <a:ext cx="94688" cy="366144"/>
            </a:xfrm>
            <a:custGeom>
              <a:avLst/>
              <a:gdLst/>
              <a:ahLst/>
              <a:cxnLst/>
              <a:rect l="l" t="t" r="r" b="b"/>
              <a:pathLst>
                <a:path w="2959" h="11442" extrusionOk="0">
                  <a:moveTo>
                    <a:pt x="1" y="1"/>
                  </a:moveTo>
                  <a:lnTo>
                    <a:pt x="1" y="11442"/>
                  </a:lnTo>
                  <a:lnTo>
                    <a:pt x="2959" y="11442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12" name="Google Shape;212;p3"/>
            <p:cNvSpPr/>
            <p:nvPr/>
          </p:nvSpPr>
          <p:spPr>
            <a:xfrm>
              <a:off x="8474272" y="4721984"/>
              <a:ext cx="94656" cy="421504"/>
            </a:xfrm>
            <a:custGeom>
              <a:avLst/>
              <a:gdLst/>
              <a:ahLst/>
              <a:cxnLst/>
              <a:rect l="l" t="t" r="r" b="b"/>
              <a:pathLst>
                <a:path w="2958" h="13172" extrusionOk="0">
                  <a:moveTo>
                    <a:pt x="0" y="1"/>
                  </a:moveTo>
                  <a:lnTo>
                    <a:pt x="0" y="13172"/>
                  </a:lnTo>
                  <a:lnTo>
                    <a:pt x="2958" y="13172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13" name="Google Shape;213;p3"/>
            <p:cNvSpPr/>
            <p:nvPr/>
          </p:nvSpPr>
          <p:spPr>
            <a:xfrm>
              <a:off x="8338528" y="4488032"/>
              <a:ext cx="94688" cy="655456"/>
            </a:xfrm>
            <a:custGeom>
              <a:avLst/>
              <a:gdLst/>
              <a:ahLst/>
              <a:cxnLst/>
              <a:rect l="l" t="t" r="r" b="b"/>
              <a:pathLst>
                <a:path w="2959" h="20483" extrusionOk="0">
                  <a:moveTo>
                    <a:pt x="0" y="1"/>
                  </a:moveTo>
                  <a:lnTo>
                    <a:pt x="0" y="20483"/>
                  </a:lnTo>
                  <a:lnTo>
                    <a:pt x="2958" y="20483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14" name="Google Shape;214;p3"/>
            <p:cNvSpPr/>
            <p:nvPr/>
          </p:nvSpPr>
          <p:spPr>
            <a:xfrm>
              <a:off x="8751072" y="4409440"/>
              <a:ext cx="94688" cy="734048"/>
            </a:xfrm>
            <a:custGeom>
              <a:avLst/>
              <a:gdLst/>
              <a:ahLst/>
              <a:cxnLst/>
              <a:rect l="l" t="t" r="r" b="b"/>
              <a:pathLst>
                <a:path w="2959" h="22939" extrusionOk="0">
                  <a:moveTo>
                    <a:pt x="1" y="1"/>
                  </a:moveTo>
                  <a:lnTo>
                    <a:pt x="1" y="22939"/>
                  </a:lnTo>
                  <a:lnTo>
                    <a:pt x="2959" y="22939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15" name="Google Shape;215;p3"/>
            <p:cNvSpPr/>
            <p:nvPr/>
          </p:nvSpPr>
          <p:spPr>
            <a:xfrm>
              <a:off x="8615360" y="4295168"/>
              <a:ext cx="94688" cy="848320"/>
            </a:xfrm>
            <a:custGeom>
              <a:avLst/>
              <a:gdLst/>
              <a:ahLst/>
              <a:cxnLst/>
              <a:rect l="l" t="t" r="r" b="b"/>
              <a:pathLst>
                <a:path w="2959" h="26510" extrusionOk="0">
                  <a:moveTo>
                    <a:pt x="0" y="0"/>
                  </a:moveTo>
                  <a:lnTo>
                    <a:pt x="0" y="26510"/>
                  </a:lnTo>
                  <a:lnTo>
                    <a:pt x="2958" y="26510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16" name="Google Shape;216;p3"/>
            <p:cNvSpPr/>
            <p:nvPr/>
          </p:nvSpPr>
          <p:spPr>
            <a:xfrm>
              <a:off x="9029696" y="4409440"/>
              <a:ext cx="92896" cy="734048"/>
            </a:xfrm>
            <a:custGeom>
              <a:avLst/>
              <a:gdLst/>
              <a:ahLst/>
              <a:cxnLst/>
              <a:rect l="l" t="t" r="r" b="b"/>
              <a:pathLst>
                <a:path w="2903" h="22939" extrusionOk="0">
                  <a:moveTo>
                    <a:pt x="0" y="1"/>
                  </a:moveTo>
                  <a:lnTo>
                    <a:pt x="0" y="22939"/>
                  </a:lnTo>
                  <a:lnTo>
                    <a:pt x="2902" y="22939"/>
                  </a:lnTo>
                  <a:lnTo>
                    <a:pt x="2902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17" name="Google Shape;217;p3"/>
            <p:cNvSpPr/>
            <p:nvPr/>
          </p:nvSpPr>
          <p:spPr>
            <a:xfrm>
              <a:off x="8893952" y="4180864"/>
              <a:ext cx="92896" cy="962624"/>
            </a:xfrm>
            <a:custGeom>
              <a:avLst/>
              <a:gdLst/>
              <a:ahLst/>
              <a:cxnLst/>
              <a:rect l="l" t="t" r="r" b="b"/>
              <a:pathLst>
                <a:path w="2903" h="30082" extrusionOk="0">
                  <a:moveTo>
                    <a:pt x="1" y="0"/>
                  </a:moveTo>
                  <a:lnTo>
                    <a:pt x="1" y="30082"/>
                  </a:lnTo>
                  <a:lnTo>
                    <a:pt x="2903" y="30082"/>
                  </a:lnTo>
                  <a:lnTo>
                    <a:pt x="2903" y="0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</p:grpSp>
    </p:spTree>
    <p:extLst>
      <p:ext uri="{BB962C8B-B14F-4D97-AF65-F5344CB8AC3E}">
        <p14:creationId xmlns:p14="http://schemas.microsoft.com/office/powerpoint/2010/main" val="2044651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BD09407-2F45-A70B-EC09-DC4ACC252C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33DF56A4-622F-76CA-B20E-F89BBEE8A0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9C8639D-B61D-2C72-B14B-EFD835DCA4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C881E-F30B-1446-B1AC-719678A72154}" type="datetimeFigureOut">
              <a:rPr lang="it-IT" smtClean="0"/>
              <a:t>20/02/24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764E199-7B0B-508B-8352-1C7FB6DB6B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1F5273B-24E0-941F-81E2-3F2D9757DF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C2449-D478-9245-A27B-B7EEA77590E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2326252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286BEB6-6748-650B-4DCF-E5356F50CE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524120A-75C1-2103-F389-226B9C92F3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613565A-C4E0-A0C8-A8D9-E4DA58D0AB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C881E-F30B-1446-B1AC-719678A72154}" type="datetimeFigureOut">
              <a:rPr lang="it-IT" smtClean="0"/>
              <a:t>20/02/24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1C1FDF0-AB3B-2EA8-9390-F596AE3DBF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C9E8F61-8965-FFFC-71AE-99E50F4E0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C2449-D478-9245-A27B-B7EEA77590E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573747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9B8A252-71F2-BBA8-8083-909408A3C5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78819C30-74E0-2366-BC4B-9AAF45E227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039C16D-9134-CF8C-4D66-1571086BE1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C881E-F30B-1446-B1AC-719678A72154}" type="datetimeFigureOut">
              <a:rPr lang="it-IT" smtClean="0"/>
              <a:t>20/02/24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D499A45-9136-DB30-6BB7-D66C033510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7A0707A-CEF3-DBB9-5D6A-EFCB169505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C2449-D478-9245-A27B-B7EEA77590E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5385285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12F88C2-42E5-2589-ECD3-C322C5D16B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DBC86A7-CC0C-8DDA-DBCA-82C87966C4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151F9C2B-F65C-D35B-0DBF-AC54784B7B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0F91C42B-1FEF-CA0A-1954-7B1AE47C8C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C881E-F30B-1446-B1AC-719678A72154}" type="datetimeFigureOut">
              <a:rPr lang="it-IT" smtClean="0"/>
              <a:t>20/02/24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1EAFA94D-180B-2DAA-A1C5-5DA1793EC4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ED811DDB-B498-4BB1-A1F9-7B53A03D27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C2449-D478-9245-A27B-B7EEA77590E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1485726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7B54B8A-D89A-E967-46EC-F68FBF407A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DDBC67F7-57D4-00A6-0F5F-25976E578F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D874B6C9-8B4D-779F-2A1A-9B3BC09B08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16EF20D7-3117-BB45-7643-D2EB66EBE3D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B2C66F09-E07F-3428-182A-BAAE8C3D70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3018103E-3937-C42A-CD56-5A90D5A791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C881E-F30B-1446-B1AC-719678A72154}" type="datetimeFigureOut">
              <a:rPr lang="it-IT" smtClean="0"/>
              <a:t>20/02/24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60A372A6-ED17-0BF4-64B7-989505CA4D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630B0BA7-B06C-9EF6-1E2C-DD9F76CB8D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C2449-D478-9245-A27B-B7EEA77590E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0881082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6D0FF1C-6128-381B-9A44-9BFD9E2638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D951D488-6CC5-D520-673B-2BEF25DE91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C881E-F30B-1446-B1AC-719678A72154}" type="datetimeFigureOut">
              <a:rPr lang="it-IT" smtClean="0"/>
              <a:t>20/02/24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CE5567F5-D2FC-68AA-9C6A-44E2339C2C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804FB089-9851-6780-C6CC-5B17AD2C32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C2449-D478-9245-A27B-B7EEA77590E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016372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EFC57762-465A-1754-FCF8-1FBEC0A06A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C881E-F30B-1446-B1AC-719678A72154}" type="datetimeFigureOut">
              <a:rPr lang="it-IT" smtClean="0"/>
              <a:t>20/02/24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FBD62C20-BD6B-2024-E374-C2CF1EE6A9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337E33E-8221-A501-A25F-14D0460576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C2449-D478-9245-A27B-B7EEA77590E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5751237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0C6F6CC-2C5F-5BBA-A013-33F25F8386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56DD4E9-B5EC-65A7-BCB5-7B38BF0166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A243D742-1A89-E86A-58C7-DE75E6DE0A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C87D71BD-B466-BD75-B495-B878848009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C881E-F30B-1446-B1AC-719678A72154}" type="datetimeFigureOut">
              <a:rPr lang="it-IT" smtClean="0"/>
              <a:t>20/02/24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90F7E69D-F57C-AFE4-8386-8C8CC08791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4585E238-A840-EF3D-45B1-5D4A00D95E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C2449-D478-9245-A27B-B7EEA77590E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255320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4C0DD65-5F08-C585-019B-CC2A656502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282F59CF-8C81-038B-1FAE-9704C82EDCB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8774CFB0-1C3E-315F-FE43-8FBAB6055F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D3E2ECBA-E764-D6B1-52F9-6CB826E801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C881E-F30B-1446-B1AC-719678A72154}" type="datetimeFigureOut">
              <a:rPr lang="it-IT" smtClean="0"/>
              <a:t>20/02/24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C3C2CAF9-373E-F357-D6BC-6EE9A0B15C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C9C87E41-60FC-D948-4640-C4163B82B9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C2449-D478-9245-A27B-B7EEA77590E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5039097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A47909C-208D-52E4-460B-9A4EC0BE8E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84F3A6C3-BF20-5043-690E-4555092BC1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3F143A0-564E-6CB0-4964-59F39BA15A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C881E-F30B-1446-B1AC-719678A72154}" type="datetimeFigureOut">
              <a:rPr lang="it-IT" smtClean="0"/>
              <a:t>20/02/24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0434B0B-6A79-2126-3726-6A5F54A473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FB5B910-CE98-87D9-9340-CB8CFCCBD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C2449-D478-9245-A27B-B7EEA77590E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5017373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2C611F56-70C9-4A0D-9E09-5D011EFB236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AC6E42DA-CB0E-7A6C-EE39-DEC23EDF64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8B740B8-9E53-F46A-3E2E-2B863852ED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C881E-F30B-1446-B1AC-719678A72154}" type="datetimeFigureOut">
              <a:rPr lang="it-IT" smtClean="0"/>
              <a:t>20/02/24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07FD29F-4B98-D463-1DEF-BFB7BAEF5E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628FCC9-32C6-C629-F7D6-480534FD3C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C2449-D478-9245-A27B-B7EEA77590E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354508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7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190459" y="71414"/>
            <a:ext cx="11906333" cy="9286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it-IT" dirty="0"/>
              <a:t>Fare clic per modificare lo stile del </a:t>
            </a:r>
            <a:br>
              <a:rPr lang="it-IT" dirty="0"/>
            </a:br>
            <a:r>
              <a:rPr lang="it-IT" dirty="0"/>
              <a:t>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952464" y="1857365"/>
            <a:ext cx="10629936" cy="42687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dirty="0"/>
              <a:t>Fare clic per modificare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285710" y="6350024"/>
            <a:ext cx="13335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fld id="{FB7498A9-ED16-4BD1-A2D5-A06463EABF19}" type="datetime1">
              <a:rPr lang="it-IT" smtClean="0"/>
              <a:pPr/>
              <a:t>20/02/24</a:t>
            </a:fld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11334787" y="1071546"/>
            <a:ext cx="762005" cy="21429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bg1"/>
                </a:solidFill>
              </a:defRPr>
            </a:lvl1pPr>
          </a:lstStyle>
          <a:p>
            <a:fld id="{4A5C369A-BBFA-4FD8-9A88-B6427C1B968E}" type="slidenum">
              <a:rPr lang="it-IT" smtClean="0"/>
              <a:pPr/>
              <a:t>‹N›</a:t>
            </a:fld>
            <a:endParaRPr lang="it-IT" dirty="0"/>
          </a:p>
        </p:txBody>
      </p:sp>
      <p:sp>
        <p:nvSpPr>
          <p:cNvPr id="9" name="Segnaposto piè di pagina 8">
            <a:extLst>
              <a:ext uri="{FF2B5EF4-FFF2-40B4-BE49-F238E27FC236}">
                <a16:creationId xmlns:a16="http://schemas.microsoft.com/office/drawing/2014/main" id="{54013F8B-148F-E559-9866-121CCD877B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729125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53" r:id="rId2"/>
    <p:sldLayoutId id="2147483754" r:id="rId3"/>
    <p:sldLayoutId id="2147483755" r:id="rId4"/>
    <p:sldLayoutId id="2147483756" r:id="rId5"/>
    <p:sldLayoutId id="2147483757" r:id="rId6"/>
    <p:sldLayoutId id="2147483758" r:id="rId7"/>
    <p:sldLayoutId id="2147483759" r:id="rId8"/>
    <p:sldLayoutId id="2147483760" r:id="rId9"/>
    <p:sldLayoutId id="2147483761" r:id="rId10"/>
    <p:sldLayoutId id="2147483762" r:id="rId11"/>
    <p:sldLayoutId id="2147483763" r:id="rId12"/>
    <p:sldLayoutId id="2147483764" r:id="rId13"/>
    <p:sldLayoutId id="2147483765" r:id="rId14"/>
    <p:sldLayoutId id="2147483766" r:id="rId15"/>
  </p:sldLayoutIdLst>
  <p:hf hdr="0"/>
  <p:txStyles>
    <p:titleStyle>
      <a:lvl1pPr algn="l" defTabSz="914400" rtl="0" eaLnBrk="1" latinLnBrk="0" hangingPunct="1">
        <a:spcBef>
          <a:spcPct val="0"/>
        </a:spcBef>
        <a:buNone/>
        <a:defRPr sz="3600" b="1" kern="1200">
          <a:solidFill>
            <a:srgbClr val="FFF696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DCF009F0-81F1-622D-EA0E-1E327D65CF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0AA7A240-0D7D-8F33-9D91-92E75C28E8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58753FB-CED9-F672-96FD-13EC3FA03AC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4C881E-F30B-1446-B1AC-719678A72154}" type="datetimeFigureOut">
              <a:rPr lang="it-IT" smtClean="0"/>
              <a:t>20/02/24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28ED213-2BB7-6650-BEB8-D8F2013524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6F87E03-0DB0-C483-F171-83C91F3C5C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9C2449-D478-9245-A27B-B7EEA77590E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85125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769" r:id="rId2"/>
    <p:sldLayoutId id="2147483770" r:id="rId3"/>
    <p:sldLayoutId id="2147483771" r:id="rId4"/>
    <p:sldLayoutId id="2147483772" r:id="rId5"/>
    <p:sldLayoutId id="2147483773" r:id="rId6"/>
    <p:sldLayoutId id="2147483774" r:id="rId7"/>
    <p:sldLayoutId id="2147483775" r:id="rId8"/>
    <p:sldLayoutId id="2147483776" r:id="rId9"/>
    <p:sldLayoutId id="2147483777" r:id="rId10"/>
    <p:sldLayoutId id="214748377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microsoft.com/office/2007/relationships/hdphoto" Target="../media/hdphoto1.wdp"/><Relationship Id="rId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i4business.it/intelligenza-artificiale/deep-learning/reti-neurali/?__hstc=254168151.d50c03a4db0342f2e032138addabff95.1694556094967.1694556094967.1694556094967.1&amp;__hssc=254168151.1.1694556094967&amp;__hsfp=2791857584" TargetMode="External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support.apple.com/it-it/HT208109" TargetMode="External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eepl.com/it/translator" TargetMode="External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1.jp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jpg"/><Relationship Id="rId5" Type="http://schemas.openxmlformats.org/officeDocument/2006/relationships/image" Target="../media/image43.jpeg"/><Relationship Id="rId4" Type="http://schemas.openxmlformats.org/officeDocument/2006/relationships/image" Target="../media/image42.jpeg"/><Relationship Id="rId9" Type="http://schemas.microsoft.com/office/2007/relationships/hdphoto" Target="../media/hdphoto3.wdp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gartner.com/en/topics/generative-ai" TargetMode="Externa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hyperlink" Target="mailto:laboccetta@dlvsystem.com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file:////Users/gianni/Library/Containers/com.microsoft.Outlook/Data/Library/Caches/Signatures/signature_213459254" TargetMode="Externa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5" Type="http://schemas.openxmlformats.org/officeDocument/2006/relationships/hyperlink" Target="mailto:laboccetta@dlvsystem.com" TargetMode="External"/><Relationship Id="rId4" Type="http://schemas.openxmlformats.org/officeDocument/2006/relationships/image" Target="file:////Users/gianni/Library/Containers/com.microsoft.Outlook/Data/Library/Caches/Signatures/signature_213459254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olo 8">
            <a:extLst>
              <a:ext uri="{FF2B5EF4-FFF2-40B4-BE49-F238E27FC236}">
                <a16:creationId xmlns:a16="http://schemas.microsoft.com/office/drawing/2014/main" id="{DA133BE2-BA28-1B55-6C4A-4DD490A262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3981898"/>
            <a:ext cx="10363200" cy="1362075"/>
          </a:xfrm>
        </p:spPr>
        <p:txBody>
          <a:bodyPr/>
          <a:lstStyle/>
          <a:p>
            <a:r>
              <a:rPr lang="it-IT" dirty="0"/>
              <a:t>Intelligenza Artificiale – breve panoramica</a:t>
            </a:r>
          </a:p>
        </p:txBody>
      </p:sp>
      <p:sp>
        <p:nvSpPr>
          <p:cNvPr id="4" name="Sottotitolo 3"/>
          <p:cNvSpPr>
            <a:spLocks noGrp="1"/>
          </p:cNvSpPr>
          <p:nvPr>
            <p:ph type="body" idx="1"/>
          </p:nvPr>
        </p:nvSpPr>
        <p:spPr>
          <a:xfrm>
            <a:off x="914400" y="2481710"/>
            <a:ext cx="10363200" cy="1500187"/>
          </a:xfrm>
        </p:spPr>
        <p:txBody>
          <a:bodyPr>
            <a:normAutofit/>
          </a:bodyPr>
          <a:lstStyle/>
          <a:p>
            <a:r>
              <a:rPr lang="it-IT" dirty="0">
                <a:solidFill>
                  <a:srgbClr val="F8FEFF"/>
                </a:solidFill>
              </a:rPr>
              <a:t>Giovanni Laboccetta</a:t>
            </a:r>
          </a:p>
        </p:txBody>
      </p:sp>
      <p:pic>
        <p:nvPicPr>
          <p:cNvPr id="2050" name="Picture 2" descr="DLVSystem Logo">
            <a:extLst>
              <a:ext uri="{FF2B5EF4-FFF2-40B4-BE49-F238E27FC236}">
                <a16:creationId xmlns:a16="http://schemas.microsoft.com/office/drawing/2014/main" id="{203D63C1-4379-41C1-4D9D-E23CC3D8BE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7794" y="5483238"/>
            <a:ext cx="3714206" cy="1267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47635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ttangolo 31"/>
          <p:cNvSpPr/>
          <p:nvPr/>
        </p:nvSpPr>
        <p:spPr>
          <a:xfrm>
            <a:off x="7277343" y="2957448"/>
            <a:ext cx="4695390" cy="2966375"/>
          </a:xfrm>
          <a:prstGeom prst="rect">
            <a:avLst/>
          </a:prstGeom>
          <a:solidFill>
            <a:srgbClr val="FEFEFE"/>
          </a:solidFill>
          <a:ln w="5715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ctr"/>
            <a:r>
              <a:rPr lang="it-IT" dirty="0"/>
              <a:t>x</a:t>
            </a:r>
          </a:p>
        </p:txBody>
      </p:sp>
      <p:sp>
        <p:nvSpPr>
          <p:cNvPr id="29" name="Rettangolo 28"/>
          <p:cNvSpPr/>
          <p:nvPr/>
        </p:nvSpPr>
        <p:spPr>
          <a:xfrm>
            <a:off x="721680" y="2185491"/>
            <a:ext cx="5860938" cy="3269060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 dirty="0">
              <a:highlight>
                <a:srgbClr val="FFF696"/>
              </a:highlight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559025" y="1445916"/>
            <a:ext cx="682221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000" dirty="0">
                <a:solidFill>
                  <a:srgbClr val="002060"/>
                </a:solidFill>
              </a:rPr>
              <a:t>DLVSystem è uno </a:t>
            </a:r>
            <a:r>
              <a:rPr lang="it-IT" sz="2000" b="1" dirty="0">
                <a:solidFill>
                  <a:srgbClr val="002060"/>
                </a:solidFill>
              </a:rPr>
              <a:t>spin-off </a:t>
            </a:r>
            <a:r>
              <a:rPr lang="it-IT" sz="2000" dirty="0">
                <a:solidFill>
                  <a:srgbClr val="002060"/>
                </a:solidFill>
              </a:rPr>
              <a:t>dell’Università della Calabria </a:t>
            </a:r>
          </a:p>
          <a:p>
            <a:r>
              <a:rPr lang="it-IT" sz="2000" dirty="0">
                <a:solidFill>
                  <a:srgbClr val="002060"/>
                </a:solidFill>
              </a:rPr>
              <a:t>nato nel </a:t>
            </a:r>
            <a:r>
              <a:rPr lang="it-IT" sz="2000" b="1" dirty="0">
                <a:solidFill>
                  <a:srgbClr val="002060"/>
                </a:solidFill>
              </a:rPr>
              <a:t>2005 </a:t>
            </a:r>
            <a:r>
              <a:rPr lang="it-IT" sz="2000" dirty="0">
                <a:solidFill>
                  <a:srgbClr val="002060"/>
                </a:solidFill>
              </a:rPr>
              <a:t>da un team di ricerca </a:t>
            </a:r>
            <a:r>
              <a:rPr lang="it-IT" sz="2000" b="1" dirty="0">
                <a:solidFill>
                  <a:srgbClr val="002060"/>
                </a:solidFill>
              </a:rPr>
              <a:t>internazionale</a:t>
            </a:r>
            <a:endParaRPr lang="it-IT" sz="2400" b="1" dirty="0">
              <a:solidFill>
                <a:srgbClr val="002060"/>
              </a:solidFill>
            </a:endParaRPr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51980" y="2300728"/>
            <a:ext cx="761763" cy="76868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" name="Immagine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4079" y="3397624"/>
            <a:ext cx="743745" cy="75050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Immagine 1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6531" y="4485435"/>
            <a:ext cx="745741" cy="752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3" name="Rettangolo 12"/>
          <p:cNvSpPr/>
          <p:nvPr/>
        </p:nvSpPr>
        <p:spPr>
          <a:xfrm>
            <a:off x="1671480" y="2268893"/>
            <a:ext cx="485886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it-IT" sz="1400" dirty="0">
                <a:solidFill>
                  <a:srgbClr val="002060"/>
                </a:solidFill>
              </a:rPr>
              <a:t>I prodotti DLVSystem sono </a:t>
            </a:r>
            <a:r>
              <a:rPr lang="it-IT" sz="1400" b="1" dirty="0">
                <a:solidFill>
                  <a:srgbClr val="002060"/>
                </a:solidFill>
              </a:rPr>
              <a:t>strategici </a:t>
            </a:r>
            <a:r>
              <a:rPr lang="it-IT" sz="1400" dirty="0">
                <a:solidFill>
                  <a:srgbClr val="002060"/>
                </a:solidFill>
              </a:rPr>
              <a:t>per chi vuole gestire la </a:t>
            </a:r>
            <a:r>
              <a:rPr lang="it-IT" sz="1400" b="1" dirty="0">
                <a:solidFill>
                  <a:srgbClr val="002060"/>
                </a:solidFill>
              </a:rPr>
              <a:t>conoscenza </a:t>
            </a:r>
            <a:r>
              <a:rPr lang="it-IT" sz="1400" dirty="0">
                <a:solidFill>
                  <a:srgbClr val="002060"/>
                </a:solidFill>
              </a:rPr>
              <a:t>e dotare le proprie applicazioni di «</a:t>
            </a:r>
            <a:r>
              <a:rPr lang="it-IT" sz="1400" dirty="0" err="1">
                <a:solidFill>
                  <a:srgbClr val="002060"/>
                </a:solidFill>
              </a:rPr>
              <a:t>feature</a:t>
            </a:r>
            <a:r>
              <a:rPr lang="it-IT" sz="1400" dirty="0">
                <a:solidFill>
                  <a:srgbClr val="002060"/>
                </a:solidFill>
              </a:rPr>
              <a:t>» </a:t>
            </a:r>
            <a:r>
              <a:rPr lang="it-IT" sz="1400" b="1" dirty="0">
                <a:solidFill>
                  <a:srgbClr val="002060"/>
                </a:solidFill>
              </a:rPr>
              <a:t>intelligenti</a:t>
            </a:r>
          </a:p>
        </p:txBody>
      </p:sp>
      <p:sp>
        <p:nvSpPr>
          <p:cNvPr id="14" name="Rettangolo 13"/>
          <p:cNvSpPr/>
          <p:nvPr/>
        </p:nvSpPr>
        <p:spPr>
          <a:xfrm>
            <a:off x="1720370" y="3309133"/>
            <a:ext cx="475917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it-IT" sz="1400" dirty="0">
                <a:solidFill>
                  <a:srgbClr val="002060"/>
                </a:solidFill>
              </a:rPr>
              <a:t>Trasferire sul mercato ICT - </a:t>
            </a:r>
            <a:r>
              <a:rPr lang="it-IT" sz="1400" b="1" dirty="0">
                <a:solidFill>
                  <a:srgbClr val="002060"/>
                </a:solidFill>
              </a:rPr>
              <a:t>Knowledge Management </a:t>
            </a:r>
            <a:r>
              <a:rPr lang="it-IT" sz="1400" dirty="0">
                <a:solidFill>
                  <a:srgbClr val="002060"/>
                </a:solidFill>
              </a:rPr>
              <a:t>avanzati risultati della ricerca nell’ambito dell’</a:t>
            </a:r>
            <a:r>
              <a:rPr lang="it-IT" sz="1400" b="1" dirty="0">
                <a:solidFill>
                  <a:srgbClr val="002060"/>
                </a:solidFill>
              </a:rPr>
              <a:t>Intelligenza Artificiale</a:t>
            </a:r>
            <a:r>
              <a:rPr lang="it-IT" sz="1400" dirty="0">
                <a:solidFill>
                  <a:srgbClr val="002060"/>
                </a:solidFill>
              </a:rPr>
              <a:t>, che hanno dato vita al </a:t>
            </a:r>
            <a:r>
              <a:rPr lang="it-IT" sz="1400" b="1" dirty="0">
                <a:solidFill>
                  <a:srgbClr val="002060"/>
                </a:solidFill>
              </a:rPr>
              <a:t>sistema DLV</a:t>
            </a:r>
          </a:p>
        </p:txBody>
      </p:sp>
      <p:sp>
        <p:nvSpPr>
          <p:cNvPr id="15" name="Rettangolo 14"/>
          <p:cNvSpPr/>
          <p:nvPr/>
        </p:nvSpPr>
        <p:spPr>
          <a:xfrm>
            <a:off x="1727208" y="4447785"/>
            <a:ext cx="262688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it-IT" sz="1400" b="1" dirty="0">
                <a:solidFill>
                  <a:srgbClr val="002060"/>
                </a:solidFill>
              </a:rPr>
              <a:t>Competenza</a:t>
            </a:r>
          </a:p>
          <a:p>
            <a:pPr marL="285750" indent="-285750">
              <a:buFont typeface="Arial"/>
              <a:buChar char="•"/>
            </a:pPr>
            <a:r>
              <a:rPr lang="it-IT" sz="1400" b="1" dirty="0">
                <a:solidFill>
                  <a:srgbClr val="002060"/>
                </a:solidFill>
              </a:rPr>
              <a:t>Caparbietà</a:t>
            </a:r>
          </a:p>
          <a:p>
            <a:pPr marL="285750" indent="-285750">
              <a:buFont typeface="Arial"/>
              <a:buChar char="•"/>
            </a:pPr>
            <a:r>
              <a:rPr lang="it-IT" sz="1400" b="1" dirty="0">
                <a:solidFill>
                  <a:srgbClr val="002060"/>
                </a:solidFill>
              </a:rPr>
              <a:t>Curiosità</a:t>
            </a:r>
          </a:p>
          <a:p>
            <a:pPr marL="285750" indent="-285750">
              <a:buFont typeface="Arial"/>
              <a:buChar char="•"/>
            </a:pPr>
            <a:r>
              <a:rPr lang="it-IT" sz="1400" b="1" dirty="0">
                <a:solidFill>
                  <a:srgbClr val="002060"/>
                </a:solidFill>
              </a:rPr>
              <a:t>Spirito di squadra</a:t>
            </a:r>
          </a:p>
        </p:txBody>
      </p:sp>
      <p:sp>
        <p:nvSpPr>
          <p:cNvPr id="22" name="Rettangolo 21"/>
          <p:cNvSpPr/>
          <p:nvPr/>
        </p:nvSpPr>
        <p:spPr>
          <a:xfrm>
            <a:off x="8218329" y="961815"/>
            <a:ext cx="279628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200" b="1" dirty="0">
                <a:solidFill>
                  <a:srgbClr val="002060"/>
                </a:solidFill>
              </a:rPr>
              <a:t>Compagine sociale internazionale</a:t>
            </a:r>
          </a:p>
        </p:txBody>
      </p:sp>
      <p:sp>
        <p:nvSpPr>
          <p:cNvPr id="27" name="Rettangolo 26"/>
          <p:cNvSpPr/>
          <p:nvPr/>
        </p:nvSpPr>
        <p:spPr>
          <a:xfrm>
            <a:off x="7714730" y="2650103"/>
            <a:ext cx="393339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200" b="1" dirty="0" err="1">
                <a:solidFill>
                  <a:srgbClr val="002060"/>
                </a:solidFill>
              </a:rPr>
              <a:t>Partners</a:t>
            </a:r>
            <a:r>
              <a:rPr lang="it-IT" sz="1200" b="1" dirty="0">
                <a:solidFill>
                  <a:srgbClr val="002060"/>
                </a:solidFill>
              </a:rPr>
              <a:t> principali</a:t>
            </a:r>
          </a:p>
        </p:txBody>
      </p:sp>
      <p:pic>
        <p:nvPicPr>
          <p:cNvPr id="34" name="Immagine 33" descr="startcup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94219" y="5792371"/>
            <a:ext cx="1399002" cy="699501"/>
          </a:xfrm>
          <a:prstGeom prst="rect">
            <a:avLst/>
          </a:prstGeom>
        </p:spPr>
      </p:pic>
      <p:sp>
        <p:nvSpPr>
          <p:cNvPr id="35" name="Rettangolo 34"/>
          <p:cNvSpPr/>
          <p:nvPr/>
        </p:nvSpPr>
        <p:spPr>
          <a:xfrm>
            <a:off x="1073339" y="5454551"/>
            <a:ext cx="5211097" cy="369322"/>
          </a:xfrm>
          <a:prstGeom prst="rect">
            <a:avLst/>
          </a:prstGeom>
        </p:spPr>
        <p:txBody>
          <a:bodyPr wrap="square" lIns="91429" tIns="45715" rIns="91429" bIns="45715">
            <a:spAutoFit/>
          </a:bodyPr>
          <a:lstStyle/>
          <a:p>
            <a:pPr marL="109883" indent="-109883" algn="ctr"/>
            <a:r>
              <a:rPr lang="it-IT" dirty="0" err="1">
                <a:solidFill>
                  <a:srgbClr val="002060"/>
                </a:solidFill>
              </a:rPr>
              <a:t>DLVSystem</a:t>
            </a:r>
            <a:r>
              <a:rPr lang="it-IT" dirty="0">
                <a:solidFill>
                  <a:srgbClr val="002060"/>
                </a:solidFill>
              </a:rPr>
              <a:t> ha vinto la </a:t>
            </a:r>
            <a:r>
              <a:rPr lang="it-IT" dirty="0" err="1">
                <a:solidFill>
                  <a:srgbClr val="002060"/>
                </a:solidFill>
              </a:rPr>
              <a:t>startcup</a:t>
            </a:r>
            <a:r>
              <a:rPr lang="it-IT" dirty="0">
                <a:solidFill>
                  <a:srgbClr val="002060"/>
                </a:solidFill>
              </a:rPr>
              <a:t> Calabria del 2010</a:t>
            </a: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73006" y="6080491"/>
            <a:ext cx="2098847" cy="482734"/>
          </a:xfrm>
          <a:prstGeom prst="rect">
            <a:avLst/>
          </a:prstGeom>
        </p:spPr>
      </p:pic>
      <p:sp>
        <p:nvSpPr>
          <p:cNvPr id="3" name="Titolo 2">
            <a:extLst>
              <a:ext uri="{FF2B5EF4-FFF2-40B4-BE49-F238E27FC236}">
                <a16:creationId xmlns:a16="http://schemas.microsoft.com/office/drawing/2014/main" id="{EB8AA54D-78CC-490C-8AF1-20B41AF3DDA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85750" y="71438"/>
            <a:ext cx="11906250" cy="928687"/>
          </a:xfrm>
        </p:spPr>
        <p:txBody>
          <a:bodyPr/>
          <a:lstStyle/>
          <a:p>
            <a:r>
              <a:rPr lang="it-IT" dirty="0"/>
              <a:t>Profilo aziendale	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0C76AEBB-D8C1-426C-A443-40EBE2A6ABD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90675" y="1225321"/>
            <a:ext cx="4381500" cy="1438275"/>
          </a:xfrm>
          <a:prstGeom prst="rect">
            <a:avLst/>
          </a:prstGeom>
        </p:spPr>
      </p:pic>
      <p:pic>
        <p:nvPicPr>
          <p:cNvPr id="21" name="Immagine 20">
            <a:extLst>
              <a:ext uri="{FF2B5EF4-FFF2-40B4-BE49-F238E27FC236}">
                <a16:creationId xmlns:a16="http://schemas.microsoft.com/office/drawing/2014/main" id="{B129D4AC-EBBB-4B77-8BCD-D52F51EC8BB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91978" y="3093650"/>
            <a:ext cx="4066119" cy="2539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7897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egnaposto contenuto 4"/>
          <p:cNvSpPr txBox="1">
            <a:spLocks/>
          </p:cNvSpPr>
          <p:nvPr/>
        </p:nvSpPr>
        <p:spPr>
          <a:xfrm>
            <a:off x="6169520" y="4260592"/>
            <a:ext cx="6000792" cy="2279485"/>
          </a:xfrm>
          <a:prstGeom prst="rect">
            <a:avLst/>
          </a:prstGeom>
          <a:noFill/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29" tIns="45715" rIns="91429" bIns="45715" rtlCol="0">
            <a:normAutofit/>
          </a:bodyPr>
          <a:lstStyle>
            <a:lvl1pPr marL="228574" indent="-228574" algn="l" defTabSz="91429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22" indent="-228574" algn="l" defTabSz="91429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870" indent="-228574" algn="l" defTabSz="91429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017" indent="-228574" algn="l" defTabSz="91429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166" indent="-228574" algn="l" defTabSz="91429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314" indent="-228574" algn="l" defTabSz="91429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462" indent="-228574" algn="l" defTabSz="91429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610" indent="-228574" algn="l" defTabSz="91429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758" indent="-228574" algn="l" defTabSz="91429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it-IT" sz="1800" b="1" dirty="0">
                <a:solidFill>
                  <a:srgbClr val="002060"/>
                </a:solidFill>
              </a:rPr>
              <a:t>Coordinamento Tecnico-Scientifico (Soci)</a:t>
            </a:r>
          </a:p>
          <a:p>
            <a:pPr marL="176213" indent="-176213"/>
            <a:r>
              <a:rPr lang="it-IT" sz="1400" b="1" dirty="0">
                <a:solidFill>
                  <a:srgbClr val="002060"/>
                </a:solidFill>
              </a:rPr>
              <a:t>Prof. Nicola Leone, </a:t>
            </a:r>
            <a:r>
              <a:rPr lang="it-IT" sz="1400" dirty="0">
                <a:solidFill>
                  <a:srgbClr val="002060"/>
                </a:solidFill>
              </a:rPr>
              <a:t>Università della Calabria </a:t>
            </a:r>
            <a:endParaRPr lang="it-IT" sz="1400" b="1" dirty="0">
              <a:solidFill>
                <a:srgbClr val="002060"/>
              </a:solidFill>
            </a:endParaRPr>
          </a:p>
          <a:p>
            <a:pPr marL="176213" indent="-176213"/>
            <a:r>
              <a:rPr lang="it-IT" sz="1400" b="1" dirty="0">
                <a:solidFill>
                  <a:srgbClr val="002060"/>
                </a:solidFill>
              </a:rPr>
              <a:t>Prof. Georg Gottlob</a:t>
            </a:r>
            <a:r>
              <a:rPr lang="it-IT" sz="1400" dirty="0">
                <a:solidFill>
                  <a:srgbClr val="002060"/>
                </a:solidFill>
              </a:rPr>
              <a:t>, Università di Oxford (Adesso UNICAL)  </a:t>
            </a:r>
          </a:p>
          <a:p>
            <a:pPr marL="176213" indent="-176213"/>
            <a:r>
              <a:rPr lang="it-IT" sz="1400" b="1" dirty="0">
                <a:solidFill>
                  <a:srgbClr val="002060"/>
                </a:solidFill>
              </a:rPr>
              <a:t>Prof. Thomas </a:t>
            </a:r>
            <a:r>
              <a:rPr lang="it-IT" sz="1400" b="1" dirty="0" err="1">
                <a:solidFill>
                  <a:srgbClr val="002060"/>
                </a:solidFill>
              </a:rPr>
              <a:t>Eiter</a:t>
            </a:r>
            <a:r>
              <a:rPr lang="it-IT" sz="1400" dirty="0">
                <a:solidFill>
                  <a:srgbClr val="002060"/>
                </a:solidFill>
              </a:rPr>
              <a:t>, Politecnico di Vienna </a:t>
            </a:r>
          </a:p>
          <a:p>
            <a:pPr marL="176213" indent="-176213"/>
            <a:r>
              <a:rPr lang="it-IT" sz="1400" b="1" dirty="0">
                <a:solidFill>
                  <a:srgbClr val="002060"/>
                </a:solidFill>
              </a:rPr>
              <a:t>Dott. Gerald </a:t>
            </a:r>
            <a:r>
              <a:rPr lang="it-IT" sz="1400" b="1" dirty="0" err="1">
                <a:solidFill>
                  <a:srgbClr val="002060"/>
                </a:solidFill>
              </a:rPr>
              <a:t>Pfeifer</a:t>
            </a:r>
            <a:r>
              <a:rPr lang="it-IT" sz="1400" dirty="0">
                <a:solidFill>
                  <a:srgbClr val="002060"/>
                </a:solidFill>
              </a:rPr>
              <a:t>, </a:t>
            </a:r>
            <a:r>
              <a:rPr lang="it-IT" sz="1400" dirty="0" err="1">
                <a:solidFill>
                  <a:srgbClr val="002060"/>
                </a:solidFill>
              </a:rPr>
              <a:t>Resp</a:t>
            </a:r>
            <a:r>
              <a:rPr lang="it-IT" sz="1400" dirty="0">
                <a:solidFill>
                  <a:srgbClr val="002060"/>
                </a:solidFill>
              </a:rPr>
              <a:t>. Prodotti Novell</a:t>
            </a:r>
          </a:p>
          <a:p>
            <a:pPr marL="176213" indent="-176213"/>
            <a:r>
              <a:rPr lang="it-IT" sz="1400" b="1" dirty="0">
                <a:solidFill>
                  <a:srgbClr val="002060"/>
                </a:solidFill>
              </a:rPr>
              <a:t>Prof. Wolfgang Faber</a:t>
            </a:r>
            <a:r>
              <a:rPr lang="it-IT" sz="1400" dirty="0">
                <a:solidFill>
                  <a:srgbClr val="002060"/>
                </a:solidFill>
              </a:rPr>
              <a:t>, Università di Klagenfurt</a:t>
            </a:r>
          </a:p>
        </p:txBody>
      </p:sp>
      <p:sp>
        <p:nvSpPr>
          <p:cNvPr id="29" name="Rettangolo 28"/>
          <p:cNvSpPr/>
          <p:nvPr/>
        </p:nvSpPr>
        <p:spPr>
          <a:xfrm>
            <a:off x="1251999" y="1926646"/>
            <a:ext cx="4482665" cy="2784607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9" tIns="45715" rIns="91429" bIns="45715" rtlCol="0" anchor="ctr"/>
          <a:lstStyle/>
          <a:p>
            <a:pPr algn="ctr"/>
            <a:endParaRPr lang="it-IT">
              <a:solidFill>
                <a:srgbClr val="002060"/>
              </a:solidFill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-1480677" y="1433372"/>
            <a:ext cx="9565355" cy="400099"/>
          </a:xfrm>
          <a:prstGeom prst="rect">
            <a:avLst/>
          </a:prstGeom>
        </p:spPr>
        <p:txBody>
          <a:bodyPr wrap="square" lIns="91429" tIns="45715" rIns="91429" bIns="45715">
            <a:spAutoFit/>
          </a:bodyPr>
          <a:lstStyle/>
          <a:p>
            <a:pPr algn="ctr"/>
            <a:r>
              <a:rPr lang="it-IT" sz="2000" b="1" dirty="0">
                <a:solidFill>
                  <a:srgbClr val="002060"/>
                </a:solidFill>
              </a:rPr>
              <a:t>Due Unità Operative: Commerciale e Tecnica</a:t>
            </a:r>
            <a:endParaRPr lang="it-IT" sz="2300" b="1" dirty="0">
              <a:solidFill>
                <a:srgbClr val="002060"/>
              </a:solidFill>
            </a:endParaRPr>
          </a:p>
        </p:txBody>
      </p:sp>
      <p:sp>
        <p:nvSpPr>
          <p:cNvPr id="22" name="Rettangolo 21"/>
          <p:cNvSpPr/>
          <p:nvPr/>
        </p:nvSpPr>
        <p:spPr>
          <a:xfrm>
            <a:off x="7873250" y="1484170"/>
            <a:ext cx="2245360" cy="369322"/>
          </a:xfrm>
          <a:prstGeom prst="rect">
            <a:avLst/>
          </a:prstGeom>
        </p:spPr>
        <p:txBody>
          <a:bodyPr wrap="square" lIns="91429" tIns="45715" rIns="91429" bIns="45715">
            <a:spAutoFit/>
          </a:bodyPr>
          <a:lstStyle/>
          <a:p>
            <a:pPr algn="ctr"/>
            <a:r>
              <a:rPr lang="it-IT" b="1" dirty="0">
                <a:solidFill>
                  <a:srgbClr val="002060"/>
                </a:solidFill>
              </a:rPr>
              <a:t>Persone chiave</a:t>
            </a: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9946" y="2064984"/>
            <a:ext cx="4030795" cy="23007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Rettangolo 14"/>
          <p:cNvSpPr/>
          <p:nvPr/>
        </p:nvSpPr>
        <p:spPr>
          <a:xfrm>
            <a:off x="887808" y="4456842"/>
            <a:ext cx="4599246" cy="707876"/>
          </a:xfrm>
          <a:prstGeom prst="rect">
            <a:avLst/>
          </a:prstGeom>
        </p:spPr>
        <p:txBody>
          <a:bodyPr wrap="square" lIns="91429" tIns="45715" rIns="91429" bIns="45715">
            <a:spAutoFit/>
          </a:bodyPr>
          <a:lstStyle/>
          <a:p>
            <a:pPr marL="109883" indent="-109883"/>
            <a:r>
              <a:rPr lang="it-IT" sz="2000" b="1" dirty="0">
                <a:solidFill>
                  <a:srgbClr val="002060"/>
                </a:solidFill>
              </a:rPr>
              <a:t>15 risorse operative altamente qualificate</a:t>
            </a:r>
          </a:p>
        </p:txBody>
      </p:sp>
      <p:pic>
        <p:nvPicPr>
          <p:cNvPr id="16" name="Picture 2" descr="https://i.cbc.ca/1.2971502.1424885718!/fileImage/httpImage/image.jpg_gen/derivatives/16x9_620/managing-peopl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142" y="5374435"/>
            <a:ext cx="1160212" cy="7399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asellaDiTesto 6"/>
          <p:cNvSpPr txBox="1"/>
          <p:nvPr/>
        </p:nvSpPr>
        <p:spPr>
          <a:xfrm>
            <a:off x="2075040" y="5234915"/>
            <a:ext cx="3491347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1500" b="1" dirty="0">
                <a:solidFill>
                  <a:srgbClr val="002060"/>
                </a:solidFill>
              </a:rPr>
              <a:t>Laurea </a:t>
            </a:r>
            <a:r>
              <a:rPr lang="it-IT" sz="1500" dirty="0">
                <a:solidFill>
                  <a:srgbClr val="002060"/>
                </a:solidFill>
              </a:rPr>
              <a:t>o </a:t>
            </a:r>
            <a:r>
              <a:rPr lang="it-IT" sz="1500" b="1" dirty="0">
                <a:solidFill>
                  <a:srgbClr val="002060"/>
                </a:solidFill>
              </a:rPr>
              <a:t>Dottorato di Ricerca </a:t>
            </a:r>
            <a:r>
              <a:rPr lang="it-IT" sz="1500" dirty="0">
                <a:solidFill>
                  <a:srgbClr val="002060"/>
                </a:solidFill>
              </a:rPr>
              <a:t>in Informatica + Know-how evoluto nel trasferimento tecnologico in ambito Knowledge </a:t>
            </a:r>
            <a:r>
              <a:rPr lang="it-IT" sz="1500" dirty="0" err="1">
                <a:solidFill>
                  <a:srgbClr val="002060"/>
                </a:solidFill>
              </a:rPr>
              <a:t>Representation</a:t>
            </a:r>
            <a:r>
              <a:rPr lang="it-IT" sz="1500" dirty="0">
                <a:solidFill>
                  <a:srgbClr val="002060"/>
                </a:solidFill>
              </a:rPr>
              <a:t> and </a:t>
            </a:r>
            <a:r>
              <a:rPr lang="it-IT" sz="1500" dirty="0" err="1">
                <a:solidFill>
                  <a:srgbClr val="002060"/>
                </a:solidFill>
              </a:rPr>
              <a:t>Reasoning</a:t>
            </a:r>
            <a:r>
              <a:rPr lang="it-IT" sz="1500" dirty="0">
                <a:solidFill>
                  <a:srgbClr val="002060"/>
                </a:solidFill>
              </a:rPr>
              <a:t>.</a:t>
            </a:r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200000"/>
                    </a14:imgEffect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4316" y="2821011"/>
            <a:ext cx="997063" cy="124593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0" name="Rettangolo 9"/>
          <p:cNvSpPr/>
          <p:nvPr/>
        </p:nvSpPr>
        <p:spPr>
          <a:xfrm>
            <a:off x="7178587" y="2004743"/>
            <a:ext cx="3998075" cy="8356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it-IT" sz="1600" b="1" dirty="0">
                <a:solidFill>
                  <a:srgbClr val="002060"/>
                </a:solidFill>
              </a:rPr>
              <a:t>Francesco </a:t>
            </a:r>
            <a:r>
              <a:rPr lang="it-IT" sz="1600" b="1" dirty="0" err="1">
                <a:solidFill>
                  <a:srgbClr val="002060"/>
                </a:solidFill>
              </a:rPr>
              <a:t>Calimeri</a:t>
            </a:r>
            <a:endParaRPr lang="it-IT" sz="1600" b="1" dirty="0">
              <a:solidFill>
                <a:srgbClr val="002060"/>
              </a:solidFill>
            </a:endParaRPr>
          </a:p>
          <a:p>
            <a:pPr>
              <a:lnSpc>
                <a:spcPct val="115000"/>
              </a:lnSpc>
            </a:pPr>
            <a:r>
              <a:rPr lang="it-IT" sz="1400" b="1" dirty="0">
                <a:solidFill>
                  <a:srgbClr val="002060"/>
                </a:solidFill>
              </a:rPr>
              <a:t>CEO – </a:t>
            </a:r>
            <a:r>
              <a:rPr lang="it-IT" sz="1400" b="1" dirty="0" err="1">
                <a:solidFill>
                  <a:srgbClr val="002060"/>
                </a:solidFill>
              </a:rPr>
              <a:t>Amm</a:t>
            </a:r>
            <a:r>
              <a:rPr lang="it-IT" sz="1400" b="1" dirty="0">
                <a:solidFill>
                  <a:srgbClr val="002060"/>
                </a:solidFill>
              </a:rPr>
              <a:t>. Unico</a:t>
            </a:r>
          </a:p>
          <a:p>
            <a:pPr>
              <a:lnSpc>
                <a:spcPct val="115000"/>
              </a:lnSpc>
            </a:pPr>
            <a:r>
              <a:rPr lang="it-IT" sz="1200" dirty="0">
                <a:solidFill>
                  <a:srgbClr val="002060"/>
                </a:solidFill>
              </a:rPr>
              <a:t>Prof. Associato UNICAL</a:t>
            </a:r>
          </a:p>
        </p:txBody>
      </p:sp>
      <p:sp>
        <p:nvSpPr>
          <p:cNvPr id="21" name="Casella di testo 2"/>
          <p:cNvSpPr txBox="1"/>
          <p:nvPr/>
        </p:nvSpPr>
        <p:spPr>
          <a:xfrm>
            <a:off x="9221379" y="3087557"/>
            <a:ext cx="2842731" cy="925833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</a:pPr>
            <a:r>
              <a:rPr lang="it-IT" sz="1600" b="1" dirty="0">
                <a:solidFill>
                  <a:srgbClr val="002060"/>
                </a:solidFill>
              </a:rPr>
              <a:t>Giovanni Laboccetta</a:t>
            </a:r>
          </a:p>
          <a:p>
            <a:pPr>
              <a:lnSpc>
                <a:spcPct val="115000"/>
              </a:lnSpc>
            </a:pPr>
            <a:r>
              <a:rPr lang="it-IT" sz="1400" b="1" dirty="0">
                <a:solidFill>
                  <a:srgbClr val="002060"/>
                </a:solidFill>
              </a:rPr>
              <a:t>CTO</a:t>
            </a:r>
          </a:p>
          <a:p>
            <a:pPr>
              <a:lnSpc>
                <a:spcPct val="115000"/>
              </a:lnSpc>
            </a:pPr>
            <a:r>
              <a:rPr lang="it-IT" sz="1200" dirty="0">
                <a:solidFill>
                  <a:srgbClr val="002060"/>
                </a:solidFill>
              </a:rPr>
              <a:t>Project Manager e </a:t>
            </a:r>
            <a:r>
              <a:rPr lang="it-IT" sz="1200" dirty="0" err="1">
                <a:solidFill>
                  <a:srgbClr val="002060"/>
                </a:solidFill>
              </a:rPr>
              <a:t>Resp</a:t>
            </a:r>
            <a:r>
              <a:rPr lang="it-IT" sz="1200" dirty="0">
                <a:solidFill>
                  <a:srgbClr val="002060"/>
                </a:solidFill>
              </a:rPr>
              <a:t>. dell’Area Tecnica</a:t>
            </a:r>
          </a:p>
          <a:p>
            <a:pPr>
              <a:lnSpc>
                <a:spcPct val="115000"/>
              </a:lnSpc>
            </a:pPr>
            <a:r>
              <a:rPr lang="it-IT" sz="1200" dirty="0">
                <a:solidFill>
                  <a:srgbClr val="002060"/>
                </a:solidFill>
              </a:rPr>
              <a:t> </a:t>
            </a: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23463" y="1893738"/>
            <a:ext cx="955123" cy="12425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7" name="Rettangolo 16">
            <a:extLst>
              <a:ext uri="{FF2B5EF4-FFF2-40B4-BE49-F238E27FC236}">
                <a16:creationId xmlns:a16="http://schemas.microsoft.com/office/drawing/2014/main" id="{1BAC94BC-D942-47B0-857D-64DBC2950346}"/>
              </a:ext>
            </a:extLst>
          </p:cNvPr>
          <p:cNvSpPr/>
          <p:nvPr/>
        </p:nvSpPr>
        <p:spPr>
          <a:xfrm>
            <a:off x="746061" y="1764566"/>
            <a:ext cx="2245360" cy="369322"/>
          </a:xfrm>
          <a:prstGeom prst="rect">
            <a:avLst/>
          </a:prstGeom>
        </p:spPr>
        <p:txBody>
          <a:bodyPr wrap="square" lIns="91429" tIns="45715" rIns="91429" bIns="45715">
            <a:spAutoFit/>
          </a:bodyPr>
          <a:lstStyle/>
          <a:p>
            <a:pPr algn="ctr"/>
            <a:r>
              <a:rPr lang="it-IT" b="1" dirty="0">
                <a:solidFill>
                  <a:srgbClr val="002060"/>
                </a:solidFill>
              </a:rPr>
              <a:t>Organigramma</a:t>
            </a:r>
          </a:p>
        </p:txBody>
      </p:sp>
      <p:sp>
        <p:nvSpPr>
          <p:cNvPr id="3" name="Titolo 2">
            <a:extLst>
              <a:ext uri="{FF2B5EF4-FFF2-40B4-BE49-F238E27FC236}">
                <a16:creationId xmlns:a16="http://schemas.microsoft.com/office/drawing/2014/main" id="{2E3F7CCF-1320-42F1-B3A2-405AFF87EAB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85750" y="71438"/>
            <a:ext cx="11906250" cy="928687"/>
          </a:xfrm>
        </p:spPr>
        <p:txBody>
          <a:bodyPr/>
          <a:lstStyle/>
          <a:p>
            <a:r>
              <a:rPr lang="it-IT" dirty="0"/>
              <a:t>Assetto organizzativo</a:t>
            </a:r>
          </a:p>
        </p:txBody>
      </p:sp>
    </p:spTree>
    <p:extLst>
      <p:ext uri="{BB962C8B-B14F-4D97-AF65-F5344CB8AC3E}">
        <p14:creationId xmlns:p14="http://schemas.microsoft.com/office/powerpoint/2010/main" val="27588152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 idx="4294967295"/>
          </p:nvPr>
        </p:nvSpPr>
        <p:spPr>
          <a:xfrm>
            <a:off x="285750" y="71438"/>
            <a:ext cx="11906250" cy="928687"/>
          </a:xfrm>
        </p:spPr>
        <p:txBody>
          <a:bodyPr/>
          <a:lstStyle/>
          <a:p>
            <a:r>
              <a:rPr lang="it-IT" sz="5400" dirty="0">
                <a:latin typeface="Calibri"/>
                <a:cs typeface="Calibri"/>
              </a:rPr>
              <a:t>Cosa non è l’IA</a:t>
            </a:r>
          </a:p>
        </p:txBody>
      </p:sp>
      <p:sp>
        <p:nvSpPr>
          <p:cNvPr id="3" name="CasellaDiTesto 2"/>
          <p:cNvSpPr txBox="1"/>
          <p:nvPr/>
        </p:nvSpPr>
        <p:spPr>
          <a:xfrm>
            <a:off x="4283270" y="1235418"/>
            <a:ext cx="4969694" cy="10464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srgbClr val="09074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  2001 Odissea nello Spazio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09074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                           Stanley Kubrick, 1968</a:t>
            </a:r>
            <a:endParaRPr kumimoji="0" lang="it-IT" sz="1600" b="0" i="0" u="none" strike="noStrike" kern="1200" cap="none" spc="0" normalizeH="0" baseline="0" noProof="0" dirty="0">
              <a:ln>
                <a:noFill/>
              </a:ln>
              <a:solidFill>
                <a:srgbClr val="09074D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srgbClr val="09074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« computer acquisisce </a:t>
            </a:r>
            <a:r>
              <a:rPr kumimoji="0" lang="it-IT" sz="2000" b="1" i="1" u="none" strike="noStrike" kern="1200" cap="none" spc="0" normalizeH="0" baseline="0" noProof="0" dirty="0">
                <a:ln>
                  <a:noFill/>
                </a:ln>
                <a:solidFill>
                  <a:srgbClr val="09074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coscienza </a:t>
            </a: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srgbClr val="09074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»                     </a:t>
            </a:r>
          </a:p>
        </p:txBody>
      </p:sp>
      <p:pic>
        <p:nvPicPr>
          <p:cNvPr id="12" name="Picture 2" descr="http://3.bp.blogspot.com/-RUVYRhf9tuA/TrZMNOhNTMI/AAAAAAAASfk/lZJyn4fJpmk/s1600/A.I.+Artificial+Inteligence.jpg"/>
          <p:cNvPicPr>
            <a:picLocks noChangeAspect="1" noChangeArrowheads="1"/>
          </p:cNvPicPr>
          <p:nvPr/>
        </p:nvPicPr>
        <p:blipFill>
          <a:blip r:embed="rId2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3418" y="2314097"/>
            <a:ext cx="3459112" cy="271542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000628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13" name="CasellaDiTesto 12"/>
          <p:cNvSpPr txBox="1"/>
          <p:nvPr/>
        </p:nvSpPr>
        <p:spPr>
          <a:xfrm>
            <a:off x="5036361" y="4095160"/>
            <a:ext cx="388610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srgbClr val="09074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Intelligenza Artificiale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09074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Steven Spielberg, 2001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09074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« computer ha </a:t>
            </a:r>
            <a:r>
              <a:rPr kumimoji="0" lang="it-IT" sz="1800" b="1" i="1" u="none" strike="noStrike" kern="1200" cap="none" spc="0" normalizeH="0" baseline="0" noProof="0" dirty="0">
                <a:ln>
                  <a:noFill/>
                </a:ln>
                <a:solidFill>
                  <a:srgbClr val="09074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emozioni</a:t>
            </a: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09074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e </a:t>
            </a:r>
            <a:r>
              <a:rPr kumimoji="0" lang="it-IT" sz="1800" b="1" i="1" u="none" strike="noStrike" kern="1200" cap="none" spc="0" normalizeH="0" baseline="0" noProof="0" dirty="0">
                <a:ln>
                  <a:noFill/>
                </a:ln>
                <a:solidFill>
                  <a:srgbClr val="09074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sentimenti</a:t>
            </a: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09074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»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5265876" y="4883723"/>
            <a:ext cx="1846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000" b="0" i="0" u="none" strike="noStrike" kern="1200" cap="none" spc="0" normalizeH="0" baseline="0" noProof="0" dirty="0">
              <a:ln>
                <a:noFill/>
              </a:ln>
              <a:solidFill>
                <a:srgbClr val="09074D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24657" y="6052131"/>
            <a:ext cx="78823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9074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Fantascienza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9074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, non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9074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Intelligenza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9074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9074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Artificiale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9074D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136778" y="5358931"/>
            <a:ext cx="5920812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4B5B7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9074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È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9074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9074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questa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9074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9074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l’Intelligenza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9074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9074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Artificiale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9074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?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6997" y="1208622"/>
            <a:ext cx="2626870" cy="3505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1190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3" grpId="0"/>
      <p:bldP spid="7" grpId="0"/>
      <p:bldP spid="4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/>
          <p:cNvSpPr>
            <a:spLocks noGrp="1"/>
          </p:cNvSpPr>
          <p:nvPr>
            <p:ph type="title"/>
          </p:nvPr>
        </p:nvSpPr>
        <p:spPr>
          <a:xfrm>
            <a:off x="179313" y="67303"/>
            <a:ext cx="10363200" cy="1362075"/>
          </a:xfrm>
        </p:spPr>
        <p:txBody>
          <a:bodyPr/>
          <a:lstStyle/>
          <a:p>
            <a:r>
              <a:rPr lang="it-IT" sz="5400" dirty="0">
                <a:solidFill>
                  <a:schemeClr val="bg1"/>
                </a:solidFill>
                <a:latin typeface="Calibri"/>
                <a:cs typeface="Calibri"/>
              </a:rPr>
              <a:t>Cosa è l’IA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type="body" idx="1"/>
          </p:nvPr>
        </p:nvSpPr>
        <p:spPr>
          <a:xfrm>
            <a:off x="457987" y="3255520"/>
            <a:ext cx="11734013" cy="1862888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altLang="en-US" sz="2400" i="1" dirty="0">
                <a:solidFill>
                  <a:srgbClr val="09074D"/>
                </a:solidFill>
                <a:effectLst/>
                <a:cs typeface="Calibri" panose="020F0502020204030204" pitchFamily="34" charset="0"/>
              </a:rPr>
              <a:t>“</a:t>
            </a:r>
            <a:r>
              <a:rPr lang="en-US" altLang="en-US" sz="2400" dirty="0">
                <a:solidFill>
                  <a:srgbClr val="09074D"/>
                </a:solidFill>
                <a:effectLst/>
                <a:cs typeface="Calibri" panose="020F0502020204030204" pitchFamily="34" charset="0"/>
              </a:rPr>
              <a:t>La </a:t>
            </a:r>
            <a:r>
              <a:rPr lang="en-US" altLang="en-US" sz="2400" dirty="0" err="1">
                <a:solidFill>
                  <a:srgbClr val="09074D"/>
                </a:solidFill>
                <a:effectLst/>
                <a:cs typeface="Calibri" panose="020F0502020204030204" pitchFamily="34" charset="0"/>
              </a:rPr>
              <a:t>domanda</a:t>
            </a:r>
            <a:r>
              <a:rPr lang="en-US" altLang="en-US" sz="2400" dirty="0">
                <a:solidFill>
                  <a:srgbClr val="09074D"/>
                </a:solidFill>
                <a:effectLst/>
                <a:cs typeface="Calibri" panose="020F0502020204030204" pitchFamily="34" charset="0"/>
              </a:rPr>
              <a:t> non </a:t>
            </a:r>
            <a:r>
              <a:rPr lang="it-IT" altLang="en-US" sz="2400" dirty="0">
                <a:solidFill>
                  <a:srgbClr val="09074D"/>
                </a:solidFill>
                <a:effectLst/>
                <a:cs typeface="Calibri" panose="020F0502020204030204" pitchFamily="34" charset="0"/>
              </a:rPr>
              <a:t>è</a:t>
            </a:r>
            <a:r>
              <a:rPr lang="en-US" altLang="it-IT" sz="2400" dirty="0">
                <a:solidFill>
                  <a:srgbClr val="09074D"/>
                </a:solidFill>
                <a:effectLst/>
                <a:cs typeface="Calibri" panose="020F0502020204030204" pitchFamily="34" charset="0"/>
              </a:rPr>
              <a:t> se le </a:t>
            </a:r>
            <a:r>
              <a:rPr lang="en-US" altLang="it-IT" sz="2400" dirty="0" err="1">
                <a:solidFill>
                  <a:srgbClr val="09074D"/>
                </a:solidFill>
                <a:effectLst/>
                <a:cs typeface="Calibri" panose="020F0502020204030204" pitchFamily="34" charset="0"/>
              </a:rPr>
              <a:t>macchine</a:t>
            </a:r>
            <a:r>
              <a:rPr lang="en-US" altLang="it-IT" sz="2400" dirty="0">
                <a:solidFill>
                  <a:srgbClr val="09074D"/>
                </a:solidFill>
                <a:effectLst/>
                <a:cs typeface="Calibri" panose="020F0502020204030204" pitchFamily="34" charset="0"/>
              </a:rPr>
              <a:t> </a:t>
            </a:r>
            <a:r>
              <a:rPr lang="en-US" altLang="it-IT" sz="2400" dirty="0" err="1">
                <a:solidFill>
                  <a:srgbClr val="09074D"/>
                </a:solidFill>
                <a:effectLst/>
                <a:cs typeface="Calibri" panose="020F0502020204030204" pitchFamily="34" charset="0"/>
              </a:rPr>
              <a:t>intelligenti</a:t>
            </a:r>
            <a:r>
              <a:rPr lang="en-US" altLang="it-IT" sz="2400" dirty="0">
                <a:solidFill>
                  <a:srgbClr val="09074D"/>
                </a:solidFill>
                <a:effectLst/>
                <a:cs typeface="Calibri" panose="020F0502020204030204" pitchFamily="34" charset="0"/>
              </a:rPr>
              <a:t> </a:t>
            </a:r>
            <a:r>
              <a:rPr lang="en-US" altLang="it-IT" sz="2400" dirty="0" err="1">
                <a:solidFill>
                  <a:srgbClr val="09074D"/>
                </a:solidFill>
                <a:effectLst/>
                <a:cs typeface="Calibri" panose="020F0502020204030204" pitchFamily="34" charset="0"/>
              </a:rPr>
              <a:t>possano</a:t>
            </a:r>
            <a:r>
              <a:rPr lang="en-US" altLang="it-IT" sz="2400" dirty="0">
                <a:solidFill>
                  <a:srgbClr val="09074D"/>
                </a:solidFill>
                <a:effectLst/>
                <a:cs typeface="Calibri" panose="020F0502020204030204" pitchFamily="34" charset="0"/>
              </a:rPr>
              <a:t> </a:t>
            </a:r>
            <a:r>
              <a:rPr lang="en-US" altLang="it-IT" sz="2400" dirty="0" err="1">
                <a:solidFill>
                  <a:srgbClr val="09074D"/>
                </a:solidFill>
                <a:effectLst/>
                <a:cs typeface="Calibri" panose="020F0502020204030204" pitchFamily="34" charset="0"/>
              </a:rPr>
              <a:t>avere</a:t>
            </a:r>
            <a:r>
              <a:rPr lang="en-US" altLang="it-IT" sz="2400" dirty="0">
                <a:solidFill>
                  <a:srgbClr val="09074D"/>
                </a:solidFill>
                <a:effectLst/>
                <a:cs typeface="Calibri" panose="020F0502020204030204" pitchFamily="34" charset="0"/>
              </a:rPr>
              <a:t> </a:t>
            </a:r>
            <a:r>
              <a:rPr lang="en-US" altLang="it-IT" sz="2400" dirty="0" err="1">
                <a:solidFill>
                  <a:srgbClr val="09074D"/>
                </a:solidFill>
                <a:effectLst/>
                <a:cs typeface="Calibri" panose="020F0502020204030204" pitchFamily="34" charset="0"/>
              </a:rPr>
              <a:t>emozioni</a:t>
            </a:r>
            <a:r>
              <a:rPr lang="en-US" altLang="it-IT" sz="2400" dirty="0">
                <a:solidFill>
                  <a:srgbClr val="09074D"/>
                </a:solidFill>
                <a:effectLst/>
                <a:cs typeface="Calibri" panose="020F0502020204030204" pitchFamily="34" charset="0"/>
              </a:rPr>
              <a:t>; </a:t>
            </a:r>
            <a:r>
              <a:rPr lang="en-US" altLang="it-IT" sz="2400" dirty="0" err="1">
                <a:solidFill>
                  <a:srgbClr val="09074D"/>
                </a:solidFill>
                <a:effectLst/>
                <a:cs typeface="Calibri" panose="020F0502020204030204" pitchFamily="34" charset="0"/>
              </a:rPr>
              <a:t>bens</a:t>
            </a:r>
            <a:r>
              <a:rPr lang="en-US" sz="2400" dirty="0" err="1">
                <a:solidFill>
                  <a:srgbClr val="09074D"/>
                </a:solidFill>
                <a:effectLst/>
              </a:rPr>
              <a:t>ì</a:t>
            </a:r>
            <a:r>
              <a:rPr lang="en-US" sz="2400" dirty="0">
                <a:solidFill>
                  <a:srgbClr val="09074D"/>
                </a:solidFill>
                <a:effectLst/>
              </a:rPr>
              <a:t>, </a:t>
            </a:r>
            <a:r>
              <a:rPr lang="en-US" altLang="it-IT" sz="2400" dirty="0">
                <a:solidFill>
                  <a:srgbClr val="09074D"/>
                </a:solidFill>
                <a:effectLst/>
                <a:cs typeface="Calibri" panose="020F0502020204030204" pitchFamily="34" charset="0"/>
              </a:rPr>
              <a:t> se le </a:t>
            </a:r>
            <a:r>
              <a:rPr lang="en-US" altLang="it-IT" sz="2400" dirty="0" err="1">
                <a:solidFill>
                  <a:srgbClr val="09074D"/>
                </a:solidFill>
                <a:effectLst/>
                <a:cs typeface="Calibri" panose="020F0502020204030204" pitchFamily="34" charset="0"/>
              </a:rPr>
              <a:t>macchine</a:t>
            </a:r>
            <a:r>
              <a:rPr lang="en-US" altLang="it-IT" sz="2400" dirty="0">
                <a:solidFill>
                  <a:srgbClr val="09074D"/>
                </a:solidFill>
                <a:effectLst/>
                <a:cs typeface="Calibri" panose="020F0502020204030204" pitchFamily="34" charset="0"/>
              </a:rPr>
              <a:t> </a:t>
            </a:r>
            <a:r>
              <a:rPr lang="en-US" altLang="it-IT" sz="2400" dirty="0" err="1">
                <a:solidFill>
                  <a:srgbClr val="09074D"/>
                </a:solidFill>
                <a:effectLst/>
                <a:cs typeface="Calibri" panose="020F0502020204030204" pitchFamily="34" charset="0"/>
              </a:rPr>
              <a:t>possano</a:t>
            </a:r>
            <a:r>
              <a:rPr lang="en-US" altLang="it-IT" sz="2400" dirty="0">
                <a:solidFill>
                  <a:srgbClr val="09074D"/>
                </a:solidFill>
                <a:effectLst/>
                <a:cs typeface="Calibri" panose="020F0502020204030204" pitchFamily="34" charset="0"/>
              </a:rPr>
              <a:t> </a:t>
            </a:r>
            <a:r>
              <a:rPr lang="en-US" altLang="it-IT" sz="2400" dirty="0" err="1">
                <a:solidFill>
                  <a:srgbClr val="09074D"/>
                </a:solidFill>
                <a:effectLst/>
                <a:cs typeface="Calibri" panose="020F0502020204030204" pitchFamily="34" charset="0"/>
              </a:rPr>
              <a:t>essere</a:t>
            </a:r>
            <a:r>
              <a:rPr lang="en-US" altLang="it-IT" sz="2400" dirty="0">
                <a:solidFill>
                  <a:srgbClr val="09074D"/>
                </a:solidFill>
                <a:effectLst/>
                <a:cs typeface="Calibri" panose="020F0502020204030204" pitchFamily="34" charset="0"/>
              </a:rPr>
              <a:t> </a:t>
            </a:r>
            <a:r>
              <a:rPr lang="en-US" altLang="it-IT" sz="2400" dirty="0" err="1">
                <a:solidFill>
                  <a:srgbClr val="09074D"/>
                </a:solidFill>
                <a:effectLst/>
                <a:cs typeface="Calibri" panose="020F0502020204030204" pitchFamily="34" charset="0"/>
              </a:rPr>
              <a:t>intelligenti</a:t>
            </a:r>
            <a:r>
              <a:rPr lang="en-US" altLang="it-IT" sz="2400" dirty="0">
                <a:solidFill>
                  <a:srgbClr val="09074D"/>
                </a:solidFill>
                <a:effectLst/>
                <a:cs typeface="Calibri" panose="020F0502020204030204" pitchFamily="34" charset="0"/>
              </a:rPr>
              <a:t> senza </a:t>
            </a:r>
            <a:r>
              <a:rPr lang="en-US" altLang="it-IT" sz="2400" dirty="0" err="1">
                <a:solidFill>
                  <a:srgbClr val="09074D"/>
                </a:solidFill>
                <a:effectLst/>
                <a:cs typeface="Calibri" panose="020F0502020204030204" pitchFamily="34" charset="0"/>
              </a:rPr>
              <a:t>emozioni</a:t>
            </a:r>
            <a:r>
              <a:rPr lang="en-US" altLang="en-US" sz="2400" i="1" dirty="0">
                <a:solidFill>
                  <a:srgbClr val="09074D"/>
                </a:solidFill>
                <a:effectLst/>
                <a:cs typeface="Calibri" panose="020F0502020204030204" pitchFamily="34" charset="0"/>
              </a:rPr>
              <a:t>”</a:t>
            </a:r>
          </a:p>
          <a:p>
            <a:pPr>
              <a:buNone/>
            </a:pPr>
            <a:endParaRPr lang="it-IT" altLang="ja-JP" sz="2400" i="1" dirty="0">
              <a:solidFill>
                <a:srgbClr val="09074D"/>
              </a:solidFill>
              <a:cs typeface="Calibri" panose="020F0502020204030204" pitchFamily="34" charset="0"/>
            </a:endParaRPr>
          </a:p>
          <a:p>
            <a:pPr>
              <a:buNone/>
            </a:pPr>
            <a:r>
              <a:rPr lang="en-US" altLang="it-IT" sz="2400" b="0" i="1" dirty="0">
                <a:solidFill>
                  <a:srgbClr val="09074D"/>
                </a:solidFill>
                <a:effectLst/>
                <a:cs typeface="Calibri" panose="020F0502020204030204" pitchFamily="34" charset="0"/>
              </a:rPr>
              <a:t>   </a:t>
            </a:r>
            <a:r>
              <a:rPr lang="en-US" altLang="it-IT" sz="2400" b="0" dirty="0">
                <a:solidFill>
                  <a:srgbClr val="09074D"/>
                </a:solidFill>
                <a:effectLst/>
                <a:cs typeface="Calibri" panose="020F0502020204030204" pitchFamily="34" charset="0"/>
              </a:rPr>
              <a:t>[</a:t>
            </a:r>
            <a:r>
              <a:rPr lang="en-US" altLang="it-IT" sz="2400" b="0" i="1" dirty="0">
                <a:solidFill>
                  <a:srgbClr val="09074D"/>
                </a:solidFill>
                <a:effectLst/>
                <a:cs typeface="Calibri" panose="020F0502020204030204" pitchFamily="34" charset="0"/>
              </a:rPr>
              <a:t>The Society of Mind</a:t>
            </a:r>
            <a:r>
              <a:rPr lang="en-US" altLang="it-IT" sz="2400" b="0" dirty="0">
                <a:solidFill>
                  <a:srgbClr val="09074D"/>
                </a:solidFill>
                <a:effectLst/>
                <a:cs typeface="Calibri" panose="020F0502020204030204" pitchFamily="34" charset="0"/>
              </a:rPr>
              <a:t>, Marvin Minsky, 1927-2016 ]</a:t>
            </a:r>
            <a:endParaRPr lang="en-US" altLang="it-IT" sz="2400" dirty="0">
              <a:solidFill>
                <a:srgbClr val="09074D"/>
              </a:solidFill>
              <a:effectLst/>
              <a:cs typeface="Calibri" panose="020F0502020204030204" pitchFamily="34" charset="0"/>
            </a:endParaRPr>
          </a:p>
          <a:p>
            <a:endParaRPr lang="it-IT" sz="2400" dirty="0">
              <a:solidFill>
                <a:srgbClr val="09074D"/>
              </a:solidFill>
            </a:endParaRPr>
          </a:p>
        </p:txBody>
      </p:sp>
      <p:sp>
        <p:nvSpPr>
          <p:cNvPr id="4" name="Shape 161794"/>
          <p:cNvSpPr txBox="1">
            <a:spLocks noChangeArrowheads="1"/>
          </p:cNvSpPr>
          <p:nvPr/>
        </p:nvSpPr>
        <p:spPr>
          <a:xfrm>
            <a:off x="1910661" y="2451821"/>
            <a:ext cx="8350944" cy="2452193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b="1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36C09"/>
              </a:buClr>
              <a:buSzPct val="76000"/>
              <a:buFont typeface="Wingdings 3"/>
              <a:buNone/>
              <a:tabLst/>
              <a:defRPr/>
            </a:pPr>
            <a:endParaRPr kumimoji="0" lang="en-US" altLang="it-IT" sz="2600" b="1" i="0" u="none" strike="noStrike" kern="1200" cap="none" spc="0" normalizeH="0" baseline="0" noProof="0" dirty="0">
              <a:ln>
                <a:noFill/>
              </a:ln>
              <a:solidFill>
                <a:srgbClr val="4B5B7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6410" y="4279517"/>
            <a:ext cx="2669201" cy="16777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0364700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/>
          <p:cNvSpPr>
            <a:spLocks noGrp="1"/>
          </p:cNvSpPr>
          <p:nvPr>
            <p:ph type="title"/>
          </p:nvPr>
        </p:nvSpPr>
        <p:spPr>
          <a:xfrm>
            <a:off x="257690" y="177199"/>
            <a:ext cx="10363200" cy="1362075"/>
          </a:xfrm>
        </p:spPr>
        <p:txBody>
          <a:bodyPr/>
          <a:lstStyle/>
          <a:p>
            <a:r>
              <a:rPr lang="it-IT" sz="5400" dirty="0">
                <a:solidFill>
                  <a:schemeClr val="bg1"/>
                </a:solidFill>
                <a:latin typeface="Calibri"/>
                <a:cs typeface="Calibri"/>
              </a:rPr>
              <a:t>Cosa è l’IA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type="body" idx="1"/>
          </p:nvPr>
        </p:nvSpPr>
        <p:spPr>
          <a:xfrm>
            <a:off x="1336286" y="3808049"/>
            <a:ext cx="11430000" cy="1500187"/>
          </a:xfrm>
        </p:spPr>
        <p:txBody>
          <a:bodyPr>
            <a:noAutofit/>
          </a:bodyPr>
          <a:lstStyle/>
          <a:p>
            <a:r>
              <a:rPr lang="it-IT" sz="2400" dirty="0" err="1">
                <a:solidFill>
                  <a:srgbClr val="09074D"/>
                </a:solidFill>
                <a:effectLst/>
              </a:rPr>
              <a:t>Merriam</a:t>
            </a:r>
            <a:r>
              <a:rPr lang="it-IT" sz="2400" dirty="0">
                <a:solidFill>
                  <a:srgbClr val="09074D"/>
                </a:solidFill>
                <a:effectLst/>
              </a:rPr>
              <a:t> Webster</a:t>
            </a:r>
          </a:p>
          <a:p>
            <a:pPr marL="274320" lvl="1" indent="0">
              <a:buNone/>
            </a:pPr>
            <a:r>
              <a:rPr lang="it-IT" sz="2400" dirty="0">
                <a:solidFill>
                  <a:srgbClr val="09074D"/>
                </a:solidFill>
              </a:rPr>
              <a:t>«Area dell’informatica che mira a simulare con l’utilizzo del computer il </a:t>
            </a:r>
            <a:r>
              <a:rPr lang="it-IT" sz="2400" b="1" dirty="0">
                <a:solidFill>
                  <a:srgbClr val="09074D"/>
                </a:solidFill>
              </a:rPr>
              <a:t>comportamento</a:t>
            </a:r>
            <a:r>
              <a:rPr lang="it-IT" sz="2400" dirty="0">
                <a:solidFill>
                  <a:srgbClr val="09074D"/>
                </a:solidFill>
              </a:rPr>
              <a:t> </a:t>
            </a:r>
            <a:r>
              <a:rPr lang="it-IT" sz="2400" b="1" dirty="0">
                <a:solidFill>
                  <a:srgbClr val="09074D"/>
                </a:solidFill>
              </a:rPr>
              <a:t>intelligente</a:t>
            </a:r>
            <a:r>
              <a:rPr lang="it-IT" sz="2400" dirty="0">
                <a:solidFill>
                  <a:srgbClr val="09074D"/>
                </a:solidFill>
              </a:rPr>
              <a:t>»</a:t>
            </a:r>
          </a:p>
          <a:p>
            <a:r>
              <a:rPr lang="it-IT" sz="2400" dirty="0">
                <a:solidFill>
                  <a:srgbClr val="09074D"/>
                </a:solidFill>
                <a:effectLst/>
              </a:rPr>
              <a:t>Wikipedia</a:t>
            </a:r>
          </a:p>
          <a:p>
            <a:pPr marL="274320" lvl="1" indent="0">
              <a:buNone/>
            </a:pPr>
            <a:r>
              <a:rPr lang="it-IT" sz="2400" dirty="0">
                <a:solidFill>
                  <a:srgbClr val="09074D"/>
                </a:solidFill>
              </a:rPr>
              <a:t>«Abilità di un computer di svolgere </a:t>
            </a:r>
            <a:r>
              <a:rPr lang="it-IT" sz="2400" b="1" dirty="0">
                <a:solidFill>
                  <a:srgbClr val="09074D"/>
                </a:solidFill>
              </a:rPr>
              <a:t>funzioni e ragionamenti </a:t>
            </a:r>
            <a:r>
              <a:rPr lang="it-IT" sz="2400" dirty="0">
                <a:solidFill>
                  <a:srgbClr val="09074D"/>
                </a:solidFill>
              </a:rPr>
              <a:t>tipici della mente umana»</a:t>
            </a:r>
          </a:p>
          <a:p>
            <a:pPr lvl="1"/>
            <a:endParaRPr lang="it-IT" sz="2400" dirty="0">
              <a:solidFill>
                <a:srgbClr val="09074D"/>
              </a:solidFill>
            </a:endParaRP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6B797652-4352-424E-BEFE-DE262EB0B7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6410" y="4279517"/>
            <a:ext cx="2669201" cy="16777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91349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/>
          <p:cNvSpPr>
            <a:spLocks noGrp="1"/>
          </p:cNvSpPr>
          <p:nvPr>
            <p:ph type="title"/>
          </p:nvPr>
        </p:nvSpPr>
        <p:spPr>
          <a:xfrm>
            <a:off x="179313" y="177199"/>
            <a:ext cx="10363200" cy="1362075"/>
          </a:xfrm>
        </p:spPr>
        <p:txBody>
          <a:bodyPr/>
          <a:lstStyle/>
          <a:p>
            <a:r>
              <a:rPr lang="it-IT" sz="5400" dirty="0">
                <a:solidFill>
                  <a:schemeClr val="bg1"/>
                </a:solidFill>
                <a:latin typeface="Calibri"/>
                <a:cs typeface="Calibri"/>
              </a:rPr>
              <a:t>Cosa è l’IA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type="body" idx="1"/>
          </p:nvPr>
        </p:nvSpPr>
        <p:spPr>
          <a:xfrm>
            <a:off x="1045029" y="2125015"/>
            <a:ext cx="11146971" cy="4228252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it-IT" dirty="0">
                <a:solidFill>
                  <a:srgbClr val="09074D"/>
                </a:solidFill>
              </a:rPr>
              <a:t>Il computer è in grado di riprodurre solo forme semplici di ragionamento della mente umana</a:t>
            </a:r>
          </a:p>
          <a:p>
            <a:pPr>
              <a:spcBef>
                <a:spcPts val="0"/>
              </a:spcBef>
            </a:pPr>
            <a:endParaRPr lang="it-IT" dirty="0">
              <a:solidFill>
                <a:srgbClr val="09074D"/>
              </a:solidFill>
            </a:endParaRPr>
          </a:p>
          <a:p>
            <a:pPr>
              <a:spcBef>
                <a:spcPts val="0"/>
              </a:spcBef>
            </a:pPr>
            <a:r>
              <a:rPr lang="it-IT" dirty="0">
                <a:solidFill>
                  <a:srgbClr val="09074D"/>
                </a:solidFill>
              </a:rPr>
              <a:t>Ma la sua rapidità gli consente di eseguirne così tante da ottenere comportamenti razionali e intelligenti</a:t>
            </a:r>
          </a:p>
          <a:p>
            <a:pPr marL="0" indent="0">
              <a:spcBef>
                <a:spcPts val="0"/>
              </a:spcBef>
              <a:buNone/>
            </a:pPr>
            <a:endParaRPr lang="it-IT" dirty="0">
              <a:solidFill>
                <a:srgbClr val="09074D"/>
              </a:solidFill>
            </a:endParaRPr>
          </a:p>
          <a:p>
            <a:pPr>
              <a:spcBef>
                <a:spcPts val="0"/>
              </a:spcBef>
            </a:pPr>
            <a:r>
              <a:rPr lang="it-IT" dirty="0">
                <a:solidFill>
                  <a:srgbClr val="09074D"/>
                </a:solidFill>
              </a:rPr>
              <a:t>L’IA quindi utilizza forme di ragionamento, risolve i problemi in modo razionale; anche se non necessariamente come farebbe un uomo</a:t>
            </a:r>
          </a:p>
          <a:p>
            <a:pPr>
              <a:spcBef>
                <a:spcPts val="0"/>
              </a:spcBef>
            </a:pPr>
            <a:endParaRPr lang="it-IT" dirty="0">
              <a:solidFill>
                <a:srgbClr val="09074D"/>
              </a:solidFill>
            </a:endParaRPr>
          </a:p>
          <a:p>
            <a:pPr>
              <a:spcBef>
                <a:spcPts val="0"/>
              </a:spcBef>
            </a:pPr>
            <a:r>
              <a:rPr lang="en-US" dirty="0">
                <a:solidFill>
                  <a:srgbClr val="09074D"/>
                </a:solidFill>
              </a:rPr>
              <a:t>Ma, </a:t>
            </a:r>
            <a:r>
              <a:rPr lang="en-US" dirty="0" err="1">
                <a:solidFill>
                  <a:srgbClr val="09074D"/>
                </a:solidFill>
              </a:rPr>
              <a:t>talvolta</a:t>
            </a:r>
            <a:r>
              <a:rPr lang="en-US" dirty="0">
                <a:solidFill>
                  <a:srgbClr val="09074D"/>
                </a:solidFill>
              </a:rPr>
              <a:t>, </a:t>
            </a:r>
            <a:r>
              <a:rPr lang="en-US" dirty="0" err="1">
                <a:solidFill>
                  <a:srgbClr val="09074D"/>
                </a:solidFill>
              </a:rPr>
              <a:t>l'efficacia</a:t>
            </a:r>
            <a:r>
              <a:rPr lang="en-US" dirty="0">
                <a:solidFill>
                  <a:srgbClr val="09074D"/>
                </a:solidFill>
              </a:rPr>
              <a:t> </a:t>
            </a:r>
            <a:r>
              <a:rPr lang="en-US" dirty="0" err="1">
                <a:solidFill>
                  <a:srgbClr val="09074D"/>
                </a:solidFill>
              </a:rPr>
              <a:t>dei</a:t>
            </a:r>
            <a:r>
              <a:rPr lang="en-US" dirty="0">
                <a:solidFill>
                  <a:srgbClr val="09074D"/>
                </a:solidFill>
              </a:rPr>
              <a:t> </a:t>
            </a:r>
            <a:r>
              <a:rPr lang="en-US" dirty="0" err="1">
                <a:solidFill>
                  <a:srgbClr val="09074D"/>
                </a:solidFill>
              </a:rPr>
              <a:t>suoi</a:t>
            </a:r>
            <a:r>
              <a:rPr lang="en-US" dirty="0">
                <a:solidFill>
                  <a:srgbClr val="09074D"/>
                </a:solidFill>
              </a:rPr>
              <a:t> </a:t>
            </a:r>
            <a:r>
              <a:rPr lang="en-US" dirty="0" err="1">
                <a:solidFill>
                  <a:srgbClr val="09074D"/>
                </a:solidFill>
              </a:rPr>
              <a:t>comportamenti</a:t>
            </a:r>
            <a:r>
              <a:rPr lang="en-US" dirty="0">
                <a:solidFill>
                  <a:srgbClr val="09074D"/>
                </a:solidFill>
              </a:rPr>
              <a:t> </a:t>
            </a:r>
            <a:r>
              <a:rPr lang="en-US" dirty="0" err="1">
                <a:solidFill>
                  <a:srgbClr val="09074D"/>
                </a:solidFill>
              </a:rPr>
              <a:t>supera</a:t>
            </a:r>
            <a:r>
              <a:rPr lang="en-US" dirty="0">
                <a:solidFill>
                  <a:srgbClr val="09074D"/>
                </a:solidFill>
              </a:rPr>
              <a:t>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err="1">
                <a:solidFill>
                  <a:srgbClr val="09074D"/>
                </a:solidFill>
              </a:rPr>
              <a:t>perfino</a:t>
            </a:r>
            <a:r>
              <a:rPr lang="en-US" dirty="0">
                <a:solidFill>
                  <a:srgbClr val="09074D"/>
                </a:solidFill>
              </a:rPr>
              <a:t> </a:t>
            </a:r>
            <a:r>
              <a:rPr lang="en-US" dirty="0" err="1">
                <a:solidFill>
                  <a:srgbClr val="09074D"/>
                </a:solidFill>
              </a:rPr>
              <a:t>quella</a:t>
            </a:r>
            <a:r>
              <a:rPr lang="en-US" dirty="0">
                <a:solidFill>
                  <a:srgbClr val="09074D"/>
                </a:solidFill>
              </a:rPr>
              <a:t> </a:t>
            </a:r>
            <a:r>
              <a:rPr lang="en-US" dirty="0" err="1">
                <a:solidFill>
                  <a:srgbClr val="09074D"/>
                </a:solidFill>
              </a:rPr>
              <a:t>dell'uomo</a:t>
            </a:r>
            <a:r>
              <a:rPr lang="en-US" dirty="0">
                <a:solidFill>
                  <a:srgbClr val="09074D"/>
                </a:solidFill>
              </a:rPr>
              <a:t> </a:t>
            </a:r>
            <a:endParaRPr lang="it-IT" dirty="0">
              <a:solidFill>
                <a:srgbClr val="09074D"/>
              </a:solidFill>
            </a:endParaRPr>
          </a:p>
          <a:p>
            <a:endParaRPr lang="it-IT" dirty="0">
              <a:effectLst/>
            </a:endParaRPr>
          </a:p>
          <a:p>
            <a:endParaRPr lang="it-IT" b="0" dirty="0">
              <a:effectLst/>
            </a:endParaRP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A8FEF022-96B4-46D9-B958-D1ECF6C6EE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6410" y="4279517"/>
            <a:ext cx="2669201" cy="16777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678259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0C30A98-565D-D8D3-5DD4-F88C0498FD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4AC33-936C-4DFF-AC50-C20B6F19B519}" type="datetime1">
              <a:rPr lang="it-IT" smtClean="0"/>
              <a:pPr/>
              <a:t>20/02/24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341EAFB-742B-D70B-E637-2F0D7BF861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5B29F40-4C8C-0B42-F229-4A7BA75CF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C369A-BBFA-4FD8-9A88-B6427C1B968E}" type="slidenum">
              <a:rPr lang="it-IT" smtClean="0"/>
              <a:pPr/>
              <a:t>8</a:t>
            </a:fld>
            <a:endParaRPr lang="it-IT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70A3BD6-D4CA-0D23-6ACB-38E1BA20D80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85750" y="71438"/>
            <a:ext cx="11906250" cy="928687"/>
          </a:xfrm>
        </p:spPr>
        <p:txBody>
          <a:bodyPr/>
          <a:lstStyle/>
          <a:p>
            <a:r>
              <a:rPr lang="it-IT" dirty="0"/>
              <a:t>Genesi…..</a:t>
            </a:r>
          </a:p>
        </p:txBody>
      </p:sp>
      <p:sp>
        <p:nvSpPr>
          <p:cNvPr id="9" name="Google Shape;78;p16">
            <a:extLst>
              <a:ext uri="{FF2B5EF4-FFF2-40B4-BE49-F238E27FC236}">
                <a16:creationId xmlns:a16="http://schemas.microsoft.com/office/drawing/2014/main" id="{AAF34EE8-0324-1E06-8E88-19A134430759}"/>
              </a:ext>
            </a:extLst>
          </p:cNvPr>
          <p:cNvSpPr txBox="1">
            <a:spLocks/>
          </p:cNvSpPr>
          <p:nvPr/>
        </p:nvSpPr>
        <p:spPr>
          <a:xfrm>
            <a:off x="-1" y="1613499"/>
            <a:ext cx="8490857" cy="4891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299085" algn="just">
              <a:lnSpc>
                <a:spcPct val="115000"/>
              </a:lnSpc>
              <a:spcBef>
                <a:spcPts val="0"/>
              </a:spcBef>
              <a:buClr>
                <a:srgbClr val="0F0F35"/>
              </a:buClr>
              <a:buSzPct val="100000"/>
              <a:buFont typeface="Arial" pitchFamily="34" charset="0"/>
              <a:buChar char="●"/>
            </a:pPr>
            <a:r>
              <a:rPr lang="it-IT" sz="1600" dirty="0">
                <a:solidFill>
                  <a:srgbClr val="0F0F35"/>
                </a:solidFill>
                <a:highlight>
                  <a:srgbClr val="FFFFFF"/>
                </a:highlight>
              </a:rPr>
              <a:t>L’intelligenza artificiale nasce nel 1956 con la creazione dei primi computer e all’inizio non prendeva questo nome, ma veniva definita come “</a:t>
            </a:r>
            <a:r>
              <a:rPr lang="it-IT" sz="1600" i="1" dirty="0">
                <a:solidFill>
                  <a:srgbClr val="0F0F35"/>
                </a:solidFill>
                <a:highlight>
                  <a:srgbClr val="FFFFFF"/>
                </a:highlight>
              </a:rPr>
              <a:t>Sistema Intelligente</a:t>
            </a:r>
            <a:r>
              <a:rPr lang="it-IT" sz="1600" dirty="0">
                <a:solidFill>
                  <a:srgbClr val="0F0F35"/>
                </a:solidFill>
                <a:highlight>
                  <a:srgbClr val="FFFFFF"/>
                </a:highlight>
              </a:rPr>
              <a:t>”.</a:t>
            </a:r>
          </a:p>
          <a:p>
            <a:pPr marL="457200" indent="-299085" algn="just">
              <a:lnSpc>
                <a:spcPct val="115000"/>
              </a:lnSpc>
              <a:spcBef>
                <a:spcPts val="1800"/>
              </a:spcBef>
              <a:buClr>
                <a:srgbClr val="0F0F35"/>
              </a:buClr>
              <a:buSzPct val="100000"/>
              <a:buFont typeface="Arial" pitchFamily="34" charset="0"/>
              <a:buChar char="●"/>
            </a:pPr>
            <a:r>
              <a:rPr lang="it-IT" sz="1600" dirty="0">
                <a:solidFill>
                  <a:srgbClr val="0F0F35"/>
                </a:solidFill>
                <a:highlight>
                  <a:srgbClr val="FFFFFF"/>
                </a:highlight>
              </a:rPr>
              <a:t>Università, associazioni e aziende famose (</a:t>
            </a:r>
            <a:r>
              <a:rPr lang="it-IT" sz="1600" i="1" dirty="0">
                <a:solidFill>
                  <a:srgbClr val="0F0F35"/>
                </a:solidFill>
                <a:highlight>
                  <a:srgbClr val="FFFFFF"/>
                </a:highlight>
              </a:rPr>
              <a:t>tra cui IBM</a:t>
            </a:r>
            <a:r>
              <a:rPr lang="it-IT" sz="1600" dirty="0">
                <a:solidFill>
                  <a:srgbClr val="0F0F35"/>
                </a:solidFill>
                <a:highlight>
                  <a:srgbClr val="FFFFFF"/>
                </a:highlight>
              </a:rPr>
              <a:t>) iniziarono a investire grandi somme di denaro per sviluppare programmi capaci di pensare e agire come l’uomo.</a:t>
            </a:r>
          </a:p>
          <a:p>
            <a:pPr marL="457200" indent="-299085" algn="just">
              <a:lnSpc>
                <a:spcPct val="115000"/>
              </a:lnSpc>
              <a:spcBef>
                <a:spcPts val="1800"/>
              </a:spcBef>
              <a:buClr>
                <a:srgbClr val="0F0F35"/>
              </a:buClr>
              <a:buSzPct val="100000"/>
              <a:buFont typeface="Arial" pitchFamily="34" charset="0"/>
              <a:buChar char="●"/>
            </a:pPr>
            <a:r>
              <a:rPr lang="it-IT" sz="1600" dirty="0">
                <a:solidFill>
                  <a:srgbClr val="0F0F35"/>
                </a:solidFill>
                <a:highlight>
                  <a:srgbClr val="FFFFFF"/>
                </a:highlight>
              </a:rPr>
              <a:t>Negli anni 70 ci fu uno switch di focus, un cambio di rotta: basta con programmi che risolvono problemi matematici, era l’ora di concentrarsi sulle attività che ogni persona doveva affrontare.</a:t>
            </a:r>
          </a:p>
          <a:p>
            <a:pPr marL="457200" indent="-299085" algn="just">
              <a:lnSpc>
                <a:spcPct val="150000"/>
              </a:lnSpc>
              <a:spcBef>
                <a:spcPts val="1800"/>
              </a:spcBef>
              <a:buClr>
                <a:srgbClr val="0F0F35"/>
              </a:buClr>
              <a:buSzPct val="100000"/>
              <a:buFont typeface="Arial" pitchFamily="34" charset="0"/>
              <a:buChar char="●"/>
            </a:pPr>
            <a:r>
              <a:rPr lang="it-IT" sz="1600" dirty="0">
                <a:solidFill>
                  <a:srgbClr val="0F0F35"/>
                </a:solidFill>
              </a:rPr>
              <a:t>Ciò che fece prendere un picco all’intelligenza artificiale fu un evento preciso successo nel 1997</a:t>
            </a:r>
          </a:p>
          <a:p>
            <a:pPr marL="457200" indent="-299085" algn="just">
              <a:lnSpc>
                <a:spcPct val="115000"/>
              </a:lnSpc>
              <a:spcBef>
                <a:spcPts val="1000"/>
              </a:spcBef>
              <a:buClr>
                <a:srgbClr val="0F0F35"/>
              </a:buClr>
              <a:buSzPct val="100000"/>
              <a:buFont typeface="Arial" pitchFamily="34" charset="0"/>
              <a:buChar char="●"/>
            </a:pPr>
            <a:r>
              <a:rPr lang="it-IT" sz="1600" dirty="0">
                <a:solidFill>
                  <a:srgbClr val="0F0F35"/>
                </a:solidFill>
                <a:highlight>
                  <a:srgbClr val="FFFFFF"/>
                </a:highlight>
              </a:rPr>
              <a:t>Da lì ci fu il boom… Dopo gli anni 2000 nacquero i primi corsi universitari sull’AI, ci furono numerosi investimenti da parte delle grandi aziende della Silicon Valley e la tecnologia iniziò a migliorare a una velocità esponenziale.</a:t>
            </a:r>
          </a:p>
        </p:txBody>
      </p:sp>
      <p:pic>
        <p:nvPicPr>
          <p:cNvPr id="10" name="Immagine 9" descr="Immagine che contiene testo, diagramma, Diagramma, linea&#10;&#10;Descrizione generata automaticamente">
            <a:extLst>
              <a:ext uri="{FF2B5EF4-FFF2-40B4-BE49-F238E27FC236}">
                <a16:creationId xmlns:a16="http://schemas.microsoft.com/office/drawing/2014/main" id="{DB4A97F2-42FF-77CA-ED7A-EBEF3C91CB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85020" y="2351314"/>
            <a:ext cx="3677921" cy="2364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84608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Shape 123906"/>
          <p:cNvSpPr>
            <a:spLocks noGrp="1" noChangeArrowheads="1"/>
          </p:cNvSpPr>
          <p:nvPr>
            <p:ph sz="quarter" idx="1"/>
          </p:nvPr>
        </p:nvSpPr>
        <p:spPr>
          <a:xfrm>
            <a:off x="0" y="5927834"/>
            <a:ext cx="12192000" cy="930166"/>
          </a:xfrm>
          <a:solidFill>
            <a:schemeClr val="bg1"/>
          </a:solidFill>
        </p:spPr>
        <p:txBody>
          <a:bodyPr>
            <a:normAutofit lnSpcReduction="10000"/>
          </a:bodyPr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altLang="it-IT" dirty="0">
                <a:solidFill>
                  <a:srgbClr val="002060"/>
                </a:solidFill>
              </a:rPr>
              <a:t>1997 Il computer Deep Blue </a:t>
            </a:r>
            <a:r>
              <a:rPr lang="en-US" altLang="it-IT" dirty="0" err="1">
                <a:solidFill>
                  <a:srgbClr val="002060"/>
                </a:solidFill>
              </a:rPr>
              <a:t>sconfigge</a:t>
            </a:r>
            <a:r>
              <a:rPr lang="en-US" altLang="it-IT" dirty="0">
                <a:solidFill>
                  <a:srgbClr val="002060"/>
                </a:solidFill>
              </a:rPr>
              <a:t> </a:t>
            </a:r>
            <a:r>
              <a:rPr lang="en-US" altLang="it-IT" dirty="0" err="1">
                <a:solidFill>
                  <a:srgbClr val="002060"/>
                </a:solidFill>
              </a:rPr>
              <a:t>il</a:t>
            </a:r>
            <a:r>
              <a:rPr lang="en-US" altLang="it-IT" dirty="0">
                <a:solidFill>
                  <a:srgbClr val="002060"/>
                </a:solidFill>
              </a:rPr>
              <a:t> </a:t>
            </a:r>
            <a:r>
              <a:rPr lang="en-US" altLang="it-IT" dirty="0" err="1">
                <a:solidFill>
                  <a:srgbClr val="002060"/>
                </a:solidFill>
              </a:rPr>
              <a:t>campione</a:t>
            </a:r>
            <a:r>
              <a:rPr lang="en-US" altLang="it-IT" dirty="0">
                <a:solidFill>
                  <a:srgbClr val="002060"/>
                </a:solidFill>
              </a:rPr>
              <a:t> </a:t>
            </a:r>
            <a:r>
              <a:rPr lang="en-US" altLang="it-IT" dirty="0" err="1">
                <a:solidFill>
                  <a:srgbClr val="002060"/>
                </a:solidFill>
              </a:rPr>
              <a:t>mondiale</a:t>
            </a:r>
            <a:r>
              <a:rPr lang="en-US" altLang="it-IT" dirty="0">
                <a:solidFill>
                  <a:srgbClr val="002060"/>
                </a:solidFill>
              </a:rPr>
              <a:t> di </a:t>
            </a:r>
            <a:r>
              <a:rPr lang="en-US" altLang="it-IT" dirty="0" err="1">
                <a:solidFill>
                  <a:srgbClr val="002060"/>
                </a:solidFill>
              </a:rPr>
              <a:t>scacchi</a:t>
            </a:r>
            <a:r>
              <a:rPr lang="en-US" altLang="it-IT" dirty="0">
                <a:solidFill>
                  <a:srgbClr val="002060"/>
                </a:solidFill>
              </a:rPr>
              <a:t>, Garry Kasparov</a:t>
            </a:r>
          </a:p>
        </p:txBody>
      </p:sp>
      <p:sp>
        <p:nvSpPr>
          <p:cNvPr id="37890" name="Shape 123905"/>
          <p:cNvSpPr>
            <a:spLocks noGrp="1" noChangeArrowheads="1"/>
          </p:cNvSpPr>
          <p:nvPr>
            <p:ph type="title"/>
          </p:nvPr>
        </p:nvSpPr>
        <p:spPr/>
        <p:txBody>
          <a:bodyPr anchor="b"/>
          <a:lstStyle/>
          <a:p>
            <a:r>
              <a:rPr lang="it-IT" sz="5400" dirty="0">
                <a:latin typeface="Calibri"/>
                <a:cs typeface="Calibri"/>
              </a:rPr>
              <a:t>IA: risultati straordinari</a:t>
            </a:r>
          </a:p>
        </p:txBody>
      </p:sp>
      <p:grpSp>
        <p:nvGrpSpPr>
          <p:cNvPr id="9" name="Gruppo 8">
            <a:extLst>
              <a:ext uri="{FF2B5EF4-FFF2-40B4-BE49-F238E27FC236}">
                <a16:creationId xmlns:a16="http://schemas.microsoft.com/office/drawing/2014/main" id="{DBB65835-4F8B-49D3-8F18-6405623BA742}"/>
              </a:ext>
            </a:extLst>
          </p:cNvPr>
          <p:cNvGrpSpPr/>
          <p:nvPr/>
        </p:nvGrpSpPr>
        <p:grpSpPr>
          <a:xfrm>
            <a:off x="0" y="1000098"/>
            <a:ext cx="12191999" cy="4857172"/>
            <a:chOff x="0" y="1000098"/>
            <a:chExt cx="12191999" cy="4857172"/>
          </a:xfrm>
        </p:grpSpPr>
        <p:pic>
          <p:nvPicPr>
            <p:cNvPr id="10" name="Immagine 9">
              <a:extLst>
                <a:ext uri="{FF2B5EF4-FFF2-40B4-BE49-F238E27FC236}">
                  <a16:creationId xmlns:a16="http://schemas.microsoft.com/office/drawing/2014/main" id="{103CF577-8FA3-4424-83A6-088396DFAA1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000098"/>
              <a:ext cx="7556500" cy="4857172"/>
            </a:xfrm>
            <a:prstGeom prst="rect">
              <a:avLst/>
            </a:prstGeom>
          </p:spPr>
        </p:pic>
        <p:pic>
          <p:nvPicPr>
            <p:cNvPr id="11" name="Immagine 10">
              <a:extLst>
                <a:ext uri="{FF2B5EF4-FFF2-40B4-BE49-F238E27FC236}">
                  <a16:creationId xmlns:a16="http://schemas.microsoft.com/office/drawing/2014/main" id="{634724EC-CECA-4F3B-9C78-490AB85CD14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013" b="30367"/>
            <a:stretch/>
          </p:blipFill>
          <p:spPr>
            <a:xfrm>
              <a:off x="7556500" y="1000098"/>
              <a:ext cx="4635499" cy="485717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816112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magine 9">
            <a:extLst>
              <a:ext uri="{FF2B5EF4-FFF2-40B4-BE49-F238E27FC236}">
                <a16:creationId xmlns:a16="http://schemas.microsoft.com/office/drawing/2014/main" id="{C0FC836A-DA8C-49D3-A12E-830457E8E46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5" t="33600" r="2695"/>
          <a:stretch/>
        </p:blipFill>
        <p:spPr>
          <a:xfrm>
            <a:off x="0" y="1000099"/>
            <a:ext cx="12192000" cy="4810911"/>
          </a:xfrm>
          <a:prstGeom prst="rect">
            <a:avLst/>
          </a:prstGeom>
        </p:spPr>
      </p:pic>
      <p:sp>
        <p:nvSpPr>
          <p:cNvPr id="37890" name="Shape 123905"/>
          <p:cNvSpPr>
            <a:spLocks noGrp="1" noChangeArrowheads="1"/>
          </p:cNvSpPr>
          <p:nvPr>
            <p:ph type="title"/>
          </p:nvPr>
        </p:nvSpPr>
        <p:spPr/>
        <p:txBody>
          <a:bodyPr anchor="b"/>
          <a:lstStyle/>
          <a:p>
            <a:r>
              <a:rPr lang="it-IT" sz="5400" dirty="0">
                <a:latin typeface="Calibri"/>
                <a:cs typeface="Calibri"/>
              </a:rPr>
              <a:t>IA: risultati straordinari</a:t>
            </a:r>
          </a:p>
        </p:txBody>
      </p:sp>
      <p:sp>
        <p:nvSpPr>
          <p:cNvPr id="37891" name="Shape 123906"/>
          <p:cNvSpPr>
            <a:spLocks noGrp="1" noChangeArrowheads="1"/>
          </p:cNvSpPr>
          <p:nvPr>
            <p:ph sz="quarter" idx="4294967295"/>
          </p:nvPr>
        </p:nvSpPr>
        <p:spPr>
          <a:xfrm>
            <a:off x="0" y="5811011"/>
            <a:ext cx="12192000" cy="1046990"/>
          </a:xfrm>
          <a:solidFill>
            <a:schemeClr val="bg1"/>
          </a:solidFill>
        </p:spPr>
        <p:txBody>
          <a:bodyPr>
            <a:normAutofit/>
          </a:bodyPr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altLang="it-IT" sz="2800" dirty="0" err="1">
                <a:solidFill>
                  <a:srgbClr val="002060"/>
                </a:solidFill>
              </a:rPr>
              <a:t>Libratus</a:t>
            </a:r>
            <a:r>
              <a:rPr lang="en-US" altLang="it-IT" sz="2800" dirty="0">
                <a:solidFill>
                  <a:srgbClr val="002060"/>
                </a:solidFill>
              </a:rPr>
              <a:t> </a:t>
            </a:r>
            <a:r>
              <a:rPr lang="en-US" altLang="it-IT" sz="2800" dirty="0" err="1">
                <a:solidFill>
                  <a:srgbClr val="002060"/>
                </a:solidFill>
              </a:rPr>
              <a:t>vince</a:t>
            </a:r>
            <a:r>
              <a:rPr lang="en-US" altLang="it-IT" sz="2800" dirty="0">
                <a:solidFill>
                  <a:srgbClr val="002060"/>
                </a:solidFill>
              </a:rPr>
              <a:t> un </a:t>
            </a:r>
            <a:r>
              <a:rPr lang="en-US" altLang="it-IT" sz="2800" dirty="0" err="1">
                <a:solidFill>
                  <a:srgbClr val="002060"/>
                </a:solidFill>
              </a:rPr>
              <a:t>milione</a:t>
            </a:r>
            <a:r>
              <a:rPr lang="en-US" altLang="it-IT" sz="2800" dirty="0">
                <a:solidFill>
                  <a:srgbClr val="002060"/>
                </a:solidFill>
              </a:rPr>
              <a:t> e mezzo di </a:t>
            </a:r>
            <a:r>
              <a:rPr lang="en-US" altLang="it-IT" sz="2800" dirty="0" err="1">
                <a:solidFill>
                  <a:srgbClr val="002060"/>
                </a:solidFill>
              </a:rPr>
              <a:t>dollari</a:t>
            </a:r>
            <a:r>
              <a:rPr lang="en-US" altLang="it-IT" sz="2800" dirty="0">
                <a:solidFill>
                  <a:srgbClr val="002060"/>
                </a:solidFill>
              </a:rPr>
              <a:t> </a:t>
            </a:r>
            <a:r>
              <a:rPr lang="en-US" altLang="it-IT" sz="2800" dirty="0" err="1">
                <a:solidFill>
                  <a:srgbClr val="002060"/>
                </a:solidFill>
              </a:rPr>
              <a:t>giocando</a:t>
            </a:r>
            <a:r>
              <a:rPr lang="en-US" altLang="it-IT" sz="2800" dirty="0">
                <a:solidFill>
                  <a:srgbClr val="002060"/>
                </a:solidFill>
              </a:rPr>
              <a:t> a Poker</a:t>
            </a:r>
          </a:p>
          <a:p>
            <a:pPr marL="0" indent="0" algn="ctr">
              <a:lnSpc>
                <a:spcPct val="90000"/>
              </a:lnSpc>
              <a:buNone/>
            </a:pPr>
            <a:r>
              <a:rPr lang="en-US" altLang="it-IT" sz="2800" i="1" dirty="0">
                <a:solidFill>
                  <a:srgbClr val="002060"/>
                </a:solidFill>
              </a:rPr>
              <a:t>Ma </a:t>
            </a:r>
            <a:r>
              <a:rPr lang="it-IT" sz="2800" i="1" dirty="0">
                <a:solidFill>
                  <a:srgbClr val="002060"/>
                </a:solidFill>
              </a:rPr>
              <a:t>è</a:t>
            </a:r>
            <a:r>
              <a:rPr lang="en-US" altLang="it-IT" sz="2800" i="1" dirty="0">
                <a:solidFill>
                  <a:srgbClr val="002060"/>
                </a:solidFill>
              </a:rPr>
              <a:t> </a:t>
            </a:r>
            <a:r>
              <a:rPr lang="en-US" altLang="it-IT" sz="2800" i="1" dirty="0" err="1">
                <a:solidFill>
                  <a:srgbClr val="002060"/>
                </a:solidFill>
              </a:rPr>
              <a:t>una</a:t>
            </a:r>
            <a:r>
              <a:rPr lang="en-US" altLang="it-IT" sz="2800" i="1" dirty="0">
                <a:solidFill>
                  <a:srgbClr val="002060"/>
                </a:solidFill>
              </a:rPr>
              <a:t> </a:t>
            </a:r>
            <a:r>
              <a:rPr lang="en-US" altLang="it-IT" sz="2800" i="1" dirty="0" err="1">
                <a:solidFill>
                  <a:srgbClr val="002060"/>
                </a:solidFill>
              </a:rPr>
              <a:t>Intelligenza</a:t>
            </a:r>
            <a:r>
              <a:rPr lang="en-US" altLang="it-IT" sz="2800" i="1" dirty="0">
                <a:solidFill>
                  <a:srgbClr val="002060"/>
                </a:solidFill>
              </a:rPr>
              <a:t> </a:t>
            </a:r>
            <a:r>
              <a:rPr lang="en-US" altLang="it-IT" sz="2800" i="1" dirty="0" err="1">
                <a:solidFill>
                  <a:srgbClr val="002060"/>
                </a:solidFill>
              </a:rPr>
              <a:t>Artificiale</a:t>
            </a:r>
            <a:r>
              <a:rPr lang="en-US" altLang="it-IT" sz="2800" i="1" dirty="0">
                <a:solidFill>
                  <a:srgbClr val="002060"/>
                </a:solidFill>
              </a:rPr>
              <a:t>!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8432445" y="5301022"/>
            <a:ext cx="3664347" cy="461665"/>
          </a:xfrm>
          <a:prstGeom prst="rect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it-IT" sz="2400" b="1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0000"/>
                    <a:lumOff val="40000"/>
                  </a:prstClr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[La </a:t>
            </a:r>
            <a:r>
              <a:rPr kumimoji="0" lang="en-US" altLang="it-IT" sz="2400" b="1" i="1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0000"/>
                    <a:lumOff val="40000"/>
                  </a:prstClr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Repubblica</a:t>
            </a:r>
            <a:r>
              <a:rPr kumimoji="0" lang="en-US" altLang="it-IT" sz="2400" b="1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0000"/>
                    <a:lumOff val="40000"/>
                  </a:prstClr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31/1/2017]</a:t>
            </a:r>
          </a:p>
        </p:txBody>
      </p:sp>
    </p:spTree>
    <p:extLst>
      <p:ext uri="{BB962C8B-B14F-4D97-AF65-F5344CB8AC3E}">
        <p14:creationId xmlns:p14="http://schemas.microsoft.com/office/powerpoint/2010/main" val="2767394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>
                <a:ln w="6350" cap="sq" cmpd="sng">
                  <a:solidFill>
                    <a:srgbClr val="92D050"/>
                  </a:solidFill>
                  <a:bevel/>
                </a:ln>
                <a:solidFill>
                  <a:srgbClr val="FFF696"/>
                </a:solidFill>
                <a:latin typeface="Calibri"/>
                <a:cs typeface="Calibri"/>
              </a:rPr>
              <a:t>Le due </a:t>
            </a:r>
            <a:r>
              <a:rPr lang="en-US" sz="5400" b="1" dirty="0" err="1">
                <a:ln w="6350" cap="sq" cmpd="sng">
                  <a:solidFill>
                    <a:srgbClr val="92D050"/>
                  </a:solidFill>
                  <a:bevel/>
                </a:ln>
                <a:solidFill>
                  <a:srgbClr val="FFF696"/>
                </a:solidFill>
                <a:latin typeface="Calibri"/>
                <a:cs typeface="Calibri"/>
              </a:rPr>
              <a:t>facce</a:t>
            </a:r>
            <a:r>
              <a:rPr lang="en-US" sz="5400" b="1" dirty="0">
                <a:ln w="6350" cap="sq" cmpd="sng">
                  <a:solidFill>
                    <a:srgbClr val="92D050"/>
                  </a:solidFill>
                  <a:bevel/>
                </a:ln>
                <a:solidFill>
                  <a:srgbClr val="FFF696"/>
                </a:solidFill>
                <a:latin typeface="Calibri"/>
                <a:cs typeface="Calibri"/>
              </a:rPr>
              <a:t> </a:t>
            </a:r>
            <a:r>
              <a:rPr lang="en-US" sz="5400" b="1" dirty="0" err="1">
                <a:ln w="6350" cap="sq" cmpd="sng">
                  <a:solidFill>
                    <a:srgbClr val="92D050"/>
                  </a:solidFill>
                  <a:bevel/>
                </a:ln>
                <a:solidFill>
                  <a:srgbClr val="FFF696"/>
                </a:solidFill>
                <a:latin typeface="Calibri"/>
                <a:cs typeface="Calibri"/>
              </a:rPr>
              <a:t>dell’AI</a:t>
            </a:r>
            <a:endParaRPr lang="en-US" sz="5400" b="1" dirty="0">
              <a:ln w="6350" cap="sq" cmpd="sng">
                <a:solidFill>
                  <a:srgbClr val="92D050"/>
                </a:solidFill>
                <a:bevel/>
              </a:ln>
              <a:solidFill>
                <a:srgbClr val="FFF696"/>
              </a:solidFill>
              <a:latin typeface="Calibri"/>
              <a:cs typeface="Calibri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1662785" y="1293007"/>
            <a:ext cx="4335941" cy="270506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600" dirty="0" err="1">
                <a:solidFill>
                  <a:srgbClr val="002060"/>
                </a:solidFill>
                <a:cs typeface="Calibri" panose="020F0502020204030204" pitchFamily="34" charset="0"/>
              </a:rPr>
              <a:t>Ragionamento</a:t>
            </a:r>
            <a:r>
              <a:rPr lang="en-US" sz="3600" dirty="0">
                <a:solidFill>
                  <a:srgbClr val="002060"/>
                </a:solidFill>
                <a:cs typeface="Calibri" panose="020F0502020204030204" pitchFamily="34" charset="0"/>
              </a:rPr>
              <a:t> </a:t>
            </a:r>
            <a:r>
              <a:rPr lang="en-US" sz="3600" i="1" dirty="0" err="1">
                <a:solidFill>
                  <a:srgbClr val="002060"/>
                </a:solidFill>
                <a:cs typeface="Calibri" panose="020F0502020204030204" pitchFamily="34" charset="0"/>
              </a:rPr>
              <a:t>Deduttivo</a:t>
            </a:r>
            <a:endParaRPr lang="en-US" sz="3600" i="1" dirty="0">
              <a:solidFill>
                <a:srgbClr val="002060"/>
              </a:solidFill>
              <a:cs typeface="Calibri" panose="020F0502020204030204" pitchFamily="34" charset="0"/>
            </a:endParaRPr>
          </a:p>
          <a:p>
            <a:pPr marL="0" indent="0" algn="ctr">
              <a:buNone/>
            </a:pPr>
            <a:r>
              <a:rPr lang="en-US" sz="3600" b="1" dirty="0">
                <a:solidFill>
                  <a:srgbClr val="002060"/>
                </a:solidFill>
                <a:cs typeface="Calibri" panose="020F0502020204030204" pitchFamily="34" charset="0"/>
              </a:rPr>
              <a:t>Logica</a:t>
            </a:r>
            <a:endParaRPr lang="en-US" sz="3600" b="1" dirty="0">
              <a:solidFill>
                <a:srgbClr val="002060"/>
              </a:solidFill>
              <a:cs typeface="Calibri" panose="020F0502020204030204" pitchFamily="34" charset="0"/>
              <a:sym typeface="Wingdings" panose="05000000000000000000" pitchFamily="2" charset="2"/>
            </a:endParaRPr>
          </a:p>
          <a:p>
            <a:pPr marL="274320" lvl="1" indent="0">
              <a:buNone/>
            </a:pPr>
            <a:endParaRPr lang="en-US" sz="3600" b="1" dirty="0">
              <a:solidFill>
                <a:srgbClr val="002060"/>
              </a:solidFill>
              <a:cs typeface="Calibri" panose="020F0502020204030204" pitchFamily="34" charset="0"/>
            </a:endParaRPr>
          </a:p>
          <a:p>
            <a:endParaRPr lang="en-US" sz="3600" dirty="0">
              <a:solidFill>
                <a:schemeClr val="tx1">
                  <a:lumMod val="90000"/>
                  <a:lumOff val="10000"/>
                </a:schemeClr>
              </a:solidFill>
              <a:cs typeface="Calibri" panose="020F0502020204030204" pitchFamily="34" charset="0"/>
            </a:endParaRPr>
          </a:p>
          <a:p>
            <a:endParaRPr lang="en-US" sz="3600" dirty="0">
              <a:solidFill>
                <a:schemeClr val="tx1">
                  <a:lumMod val="90000"/>
                  <a:lumOff val="10000"/>
                </a:schemeClr>
              </a:solidFill>
              <a:cs typeface="Calibri" panose="020F0502020204030204" pitchFamily="34" charset="0"/>
            </a:endParaRPr>
          </a:p>
          <a:p>
            <a:endParaRPr lang="en-US" sz="3600" dirty="0">
              <a:solidFill>
                <a:schemeClr val="tx1">
                  <a:lumMod val="90000"/>
                  <a:lumOff val="10000"/>
                </a:schemeClr>
              </a:solidFill>
              <a:cs typeface="Calibri" panose="020F0502020204030204" pitchFamily="34" charset="0"/>
            </a:endParaRPr>
          </a:p>
          <a:p>
            <a:endParaRPr lang="en-US" sz="3600" dirty="0">
              <a:solidFill>
                <a:schemeClr val="tx1">
                  <a:lumMod val="90000"/>
                  <a:lumOff val="10000"/>
                </a:schemeClr>
              </a:solidFill>
              <a:cs typeface="Calibri" panose="020F0502020204030204" pitchFamily="34" charset="0"/>
            </a:endParaRPr>
          </a:p>
          <a:p>
            <a:endParaRPr lang="en-US" dirty="0">
              <a:effectLst/>
            </a:endParaRP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8EB35E73-73E2-4AB3-A0FF-43B9F44F4A40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947638" y="1293007"/>
            <a:ext cx="4463508" cy="2705068"/>
          </a:xfrm>
        </p:spPr>
        <p:txBody>
          <a:bodyPr/>
          <a:lstStyle/>
          <a:p>
            <a:pPr marL="0" indent="0" algn="ctr">
              <a:buNone/>
            </a:pPr>
            <a:r>
              <a:rPr lang="en-US" sz="3600" dirty="0" err="1">
                <a:solidFill>
                  <a:srgbClr val="002060"/>
                </a:solidFill>
                <a:cs typeface="Calibri" panose="020F0502020204030204" pitchFamily="34" charset="0"/>
              </a:rPr>
              <a:t>Ragionamento</a:t>
            </a:r>
            <a:r>
              <a:rPr lang="en-US" sz="3600" dirty="0">
                <a:solidFill>
                  <a:srgbClr val="002060"/>
                </a:solidFill>
                <a:cs typeface="Calibri" panose="020F0502020204030204" pitchFamily="34" charset="0"/>
              </a:rPr>
              <a:t> </a:t>
            </a:r>
            <a:r>
              <a:rPr lang="en-US" sz="3600" i="1" dirty="0" err="1">
                <a:solidFill>
                  <a:srgbClr val="002060"/>
                </a:solidFill>
                <a:cs typeface="Calibri" panose="020F0502020204030204" pitchFamily="34" charset="0"/>
              </a:rPr>
              <a:t>Induttivo</a:t>
            </a:r>
            <a:endParaRPr lang="en-US" sz="3600" i="1" dirty="0">
              <a:solidFill>
                <a:srgbClr val="002060"/>
              </a:solidFill>
              <a:cs typeface="Calibri" panose="020F0502020204030204" pitchFamily="34" charset="0"/>
            </a:endParaRPr>
          </a:p>
          <a:p>
            <a:pPr marL="274320" lvl="1" indent="0" algn="ctr">
              <a:buNone/>
            </a:pPr>
            <a:r>
              <a:rPr lang="en-US" sz="3600" b="1" dirty="0">
                <a:solidFill>
                  <a:srgbClr val="002060"/>
                </a:solidFill>
                <a:cs typeface="Calibri" panose="020F0502020204030204" pitchFamily="34" charset="0"/>
              </a:rPr>
              <a:t>Machine Learning</a:t>
            </a:r>
          </a:p>
          <a:p>
            <a:endParaRPr lang="it-IT" dirty="0"/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1B809C19-90EF-4AE2-9B9B-6E4170D3E7F8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1910661" y="4065394"/>
            <a:ext cx="8274454" cy="2705068"/>
          </a:xfrm>
        </p:spPr>
        <p:txBody>
          <a:bodyPr/>
          <a:lstStyle/>
          <a:p>
            <a:pPr marL="0" indent="0">
              <a:buNone/>
            </a:pPr>
            <a:endParaRPr lang="it-IT" dirty="0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E813B369-B0B1-4840-9C5B-A64708332037}"/>
              </a:ext>
            </a:extLst>
          </p:cNvPr>
          <p:cNvSpPr/>
          <p:nvPr/>
        </p:nvSpPr>
        <p:spPr>
          <a:xfrm>
            <a:off x="9318942" y="6172200"/>
            <a:ext cx="2873058" cy="647700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pic>
        <p:nvPicPr>
          <p:cNvPr id="12" name="Immagine 11">
            <a:extLst>
              <a:ext uri="{FF2B5EF4-FFF2-40B4-BE49-F238E27FC236}">
                <a16:creationId xmlns:a16="http://schemas.microsoft.com/office/drawing/2014/main" id="{340A7AB8-EB01-4C6D-9D1D-D2FD3FBF993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Texturizer/>
                    </a14:imgEffect>
                  </a14:imgLayer>
                </a14:imgProps>
              </a:ext>
            </a:extLst>
          </a:blip>
          <a:srcRect r="-144"/>
          <a:stretch/>
        </p:blipFill>
        <p:spPr>
          <a:xfrm>
            <a:off x="1660358" y="3192090"/>
            <a:ext cx="8868858" cy="3197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16627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F0695638-91D9-4994-A21F-5085490633A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85750" y="71438"/>
            <a:ext cx="11906250" cy="928687"/>
          </a:xfrm>
        </p:spPr>
        <p:txBody>
          <a:bodyPr/>
          <a:lstStyle/>
          <a:p>
            <a:r>
              <a:rPr lang="it-IT" sz="5400" dirty="0">
                <a:ln w="6350" cap="sq" cmpd="sng">
                  <a:solidFill>
                    <a:srgbClr val="92D050"/>
                  </a:solidFill>
                  <a:bevel/>
                </a:ln>
                <a:latin typeface="Calibri"/>
                <a:cs typeface="Calibri"/>
              </a:rPr>
              <a:t>Ragionamento deduttivo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022633" y="6378286"/>
            <a:ext cx="1846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4B5B75">
                  <a:lumMod val="90000"/>
                  <a:lumOff val="1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7" name="Google Shape;230;p15">
            <a:extLst>
              <a:ext uri="{FF2B5EF4-FFF2-40B4-BE49-F238E27FC236}">
                <a16:creationId xmlns:a16="http://schemas.microsoft.com/office/drawing/2014/main" id="{77305EBF-63AB-9B33-7219-E7B073E44E76}"/>
              </a:ext>
            </a:extLst>
          </p:cNvPr>
          <p:cNvSpPr txBox="1"/>
          <p:nvPr/>
        </p:nvSpPr>
        <p:spPr>
          <a:xfrm>
            <a:off x="864326" y="1721590"/>
            <a:ext cx="10515600" cy="4594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BB6"/>
              </a:buClr>
              <a:buSzPts val="2800"/>
              <a:buFont typeface="Raleway"/>
              <a:buNone/>
            </a:pPr>
            <a:r>
              <a:rPr lang="it-IT" sz="2800" b="1" dirty="0">
                <a:solidFill>
                  <a:srgbClr val="007BB6"/>
                </a:solidFill>
                <a:latin typeface="Raleway"/>
                <a:ea typeface="Raleway"/>
                <a:cs typeface="Raleway"/>
                <a:sym typeface="Raleway"/>
              </a:rPr>
              <a:t>Aristotele (300 </a:t>
            </a:r>
            <a:r>
              <a:rPr lang="it-IT" sz="2800" b="1" dirty="0" err="1">
                <a:solidFill>
                  <a:srgbClr val="007BB6"/>
                </a:solidFill>
                <a:latin typeface="Raleway"/>
                <a:ea typeface="Raleway"/>
                <a:cs typeface="Raleway"/>
                <a:sym typeface="Raleway"/>
              </a:rPr>
              <a:t>a.c.</a:t>
            </a:r>
            <a:r>
              <a:rPr lang="it-IT" sz="2800" b="1" dirty="0">
                <a:solidFill>
                  <a:srgbClr val="007BB6"/>
                </a:solidFill>
                <a:latin typeface="Raleway"/>
                <a:ea typeface="Raleway"/>
                <a:cs typeface="Raleway"/>
                <a:sym typeface="Raleway"/>
              </a:rPr>
              <a:t>)</a:t>
            </a:r>
            <a:endParaRPr sz="2800" dirty="0"/>
          </a:p>
        </p:txBody>
      </p:sp>
      <p:sp>
        <p:nvSpPr>
          <p:cNvPr id="8" name="Google Shape;231;p15">
            <a:extLst>
              <a:ext uri="{FF2B5EF4-FFF2-40B4-BE49-F238E27FC236}">
                <a16:creationId xmlns:a16="http://schemas.microsoft.com/office/drawing/2014/main" id="{3312F487-3E80-ECCB-764C-78DD94041058}"/>
              </a:ext>
            </a:extLst>
          </p:cNvPr>
          <p:cNvSpPr txBox="1"/>
          <p:nvPr/>
        </p:nvSpPr>
        <p:spPr>
          <a:xfrm>
            <a:off x="864326" y="2335016"/>
            <a:ext cx="10695432" cy="193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Nel ragionamento deduttivo o sillogismo la verità delle premesse (caso generale) garantisce la verità della conclusione (caso particolare)</a:t>
            </a:r>
            <a:endParaRPr sz="2000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1"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 b="1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Regola</a:t>
            </a:r>
            <a:r>
              <a:rPr lang="it-IT" sz="2000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: Tutti gli uomini sono Mortali</a:t>
            </a:r>
            <a:endParaRPr sz="2000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 b="1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Caso</a:t>
            </a:r>
            <a:r>
              <a:rPr lang="it-IT" sz="2000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: Socrate  un uomo</a:t>
            </a:r>
            <a:endParaRPr sz="2000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 b="1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Conclusione</a:t>
            </a:r>
            <a:r>
              <a:rPr lang="it-IT" sz="2000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: Socrate è mortale</a:t>
            </a:r>
            <a:endParaRPr sz="2000" dirty="0"/>
          </a:p>
        </p:txBody>
      </p:sp>
      <p:sp>
        <p:nvSpPr>
          <p:cNvPr id="9" name="Google Shape;232;p15">
            <a:extLst>
              <a:ext uri="{FF2B5EF4-FFF2-40B4-BE49-F238E27FC236}">
                <a16:creationId xmlns:a16="http://schemas.microsoft.com/office/drawing/2014/main" id="{B5693F73-11E2-FCFD-85C9-1FD97E15F9B1}"/>
              </a:ext>
            </a:extLst>
          </p:cNvPr>
          <p:cNvSpPr txBox="1"/>
          <p:nvPr/>
        </p:nvSpPr>
        <p:spPr>
          <a:xfrm>
            <a:off x="864326" y="4825839"/>
            <a:ext cx="10695432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Il ragionamento deduttivo è alla base dei teoremi e delle dimostrazioni matematiche ma non ci permette di scoprire o prevedere fatti nuovi e quindi di ampliare le nostre conoscenze, compiendo un salto dal noto all’ignoto. È limitato alla conoscenza pregressa.</a:t>
            </a:r>
            <a:endParaRPr sz="2000" dirty="0"/>
          </a:p>
        </p:txBody>
      </p:sp>
      <p:sp>
        <p:nvSpPr>
          <p:cNvPr id="10" name="Freeform 108">
            <a:extLst>
              <a:ext uri="{FF2B5EF4-FFF2-40B4-BE49-F238E27FC236}">
                <a16:creationId xmlns:a16="http://schemas.microsoft.com/office/drawing/2014/main" id="{C68C7297-D26B-EAEA-5B09-913C7A61876A}"/>
              </a:ext>
            </a:extLst>
          </p:cNvPr>
          <p:cNvSpPr/>
          <p:nvPr/>
        </p:nvSpPr>
        <p:spPr>
          <a:xfrm>
            <a:off x="10876802" y="1016539"/>
            <a:ext cx="1315198" cy="1410869"/>
          </a:xfrm>
          <a:custGeom>
            <a:avLst/>
            <a:gdLst/>
            <a:ahLst/>
            <a:cxnLst/>
            <a:rect l="l" t="t" r="r" b="b"/>
            <a:pathLst>
              <a:path w="341005" h="376812">
                <a:moveTo>
                  <a:pt x="179590" y="105941"/>
                </a:moveTo>
                <a:cubicBezTo>
                  <a:pt x="189466" y="103284"/>
                  <a:pt x="200229" y="106383"/>
                  <a:pt x="207502" y="113978"/>
                </a:cubicBezTo>
                <a:lnTo>
                  <a:pt x="205155" y="116193"/>
                </a:lnTo>
                <a:cubicBezTo>
                  <a:pt x="198727" y="109493"/>
                  <a:pt x="189244" y="106732"/>
                  <a:pt x="180543" y="109027"/>
                </a:cubicBezTo>
                <a:cubicBezTo>
                  <a:pt x="171284" y="111470"/>
                  <a:pt x="164597" y="119184"/>
                  <a:pt x="163491" y="128699"/>
                </a:cubicBezTo>
                <a:lnTo>
                  <a:pt x="160301" y="128192"/>
                </a:lnTo>
                <a:cubicBezTo>
                  <a:pt x="160626" y="125509"/>
                  <a:pt x="161343" y="122953"/>
                  <a:pt x="162397" y="120583"/>
                </a:cubicBezTo>
                <a:cubicBezTo>
                  <a:pt x="163188" y="118806"/>
                  <a:pt x="164168" y="117134"/>
                  <a:pt x="165317" y="115593"/>
                </a:cubicBezTo>
                <a:close/>
                <a:moveTo>
                  <a:pt x="184774" y="76800"/>
                </a:moveTo>
                <a:cubicBezTo>
                  <a:pt x="189722" y="75892"/>
                  <a:pt x="194950" y="76276"/>
                  <a:pt x="199898" y="78055"/>
                </a:cubicBezTo>
                <a:lnTo>
                  <a:pt x="198784" y="81085"/>
                </a:lnTo>
                <a:cubicBezTo>
                  <a:pt x="190044" y="77951"/>
                  <a:pt x="180324" y="79705"/>
                  <a:pt x="173557" y="85636"/>
                </a:cubicBezTo>
                <a:cubicBezTo>
                  <a:pt x="166357" y="91948"/>
                  <a:pt x="163808" y="101834"/>
                  <a:pt x="167057" y="110845"/>
                </a:cubicBezTo>
                <a:lnTo>
                  <a:pt x="163976" y="111813"/>
                </a:lnTo>
                <a:cubicBezTo>
                  <a:pt x="161264" y="104174"/>
                  <a:pt x="162206" y="95982"/>
                  <a:pt x="166259" y="89343"/>
                </a:cubicBezTo>
                <a:lnTo>
                  <a:pt x="171329" y="83298"/>
                </a:lnTo>
                <a:cubicBezTo>
                  <a:pt x="175158" y="79908"/>
                  <a:pt x="179826" y="77708"/>
                  <a:pt x="184774" y="76800"/>
                </a:cubicBezTo>
                <a:close/>
                <a:moveTo>
                  <a:pt x="179076" y="24908"/>
                </a:moveTo>
                <a:cubicBezTo>
                  <a:pt x="173882" y="25821"/>
                  <a:pt x="169065" y="28595"/>
                  <a:pt x="165693" y="33023"/>
                </a:cubicBezTo>
                <a:lnTo>
                  <a:pt x="165081" y="32645"/>
                </a:lnTo>
                <a:lnTo>
                  <a:pt x="164343" y="33841"/>
                </a:lnTo>
                <a:lnTo>
                  <a:pt x="159156" y="28989"/>
                </a:lnTo>
                <a:cubicBezTo>
                  <a:pt x="147650" y="21890"/>
                  <a:pt x="132568" y="25462"/>
                  <a:pt x="125468" y="36968"/>
                </a:cubicBezTo>
                <a:cubicBezTo>
                  <a:pt x="125028" y="37682"/>
                  <a:pt x="124628" y="38410"/>
                  <a:pt x="124607" y="39302"/>
                </a:cubicBezTo>
                <a:cubicBezTo>
                  <a:pt x="121192" y="53871"/>
                  <a:pt x="126621" y="67918"/>
                  <a:pt x="137512" y="72288"/>
                </a:cubicBezTo>
                <a:lnTo>
                  <a:pt x="136408" y="75373"/>
                </a:lnTo>
                <a:cubicBezTo>
                  <a:pt x="125065" y="70889"/>
                  <a:pt x="118824" y="57470"/>
                  <a:pt x="120792" y="42874"/>
                </a:cubicBezTo>
                <a:cubicBezTo>
                  <a:pt x="110219" y="38045"/>
                  <a:pt x="97555" y="41998"/>
                  <a:pt x="91229" y="52250"/>
                </a:cubicBezTo>
                <a:cubicBezTo>
                  <a:pt x="86215" y="60377"/>
                  <a:pt x="87164" y="68019"/>
                  <a:pt x="90995" y="75559"/>
                </a:cubicBezTo>
                <a:cubicBezTo>
                  <a:pt x="88405" y="77546"/>
                  <a:pt x="86197" y="80074"/>
                  <a:pt x="84391" y="83001"/>
                </a:cubicBezTo>
                <a:cubicBezTo>
                  <a:pt x="75261" y="97799"/>
                  <a:pt x="79855" y="117197"/>
                  <a:pt x="94653" y="126328"/>
                </a:cubicBezTo>
                <a:cubicBezTo>
                  <a:pt x="99603" y="129383"/>
                  <a:pt x="105068" y="130901"/>
                  <a:pt x="110449" y="130283"/>
                </a:cubicBezTo>
                <a:cubicBezTo>
                  <a:pt x="111461" y="121556"/>
                  <a:pt x="114239" y="112980"/>
                  <a:pt x="118788" y="105103"/>
                </a:cubicBezTo>
                <a:lnTo>
                  <a:pt x="122060" y="106993"/>
                </a:lnTo>
                <a:cubicBezTo>
                  <a:pt x="117549" y="114804"/>
                  <a:pt x="114885" y="123345"/>
                  <a:pt x="114602" y="132066"/>
                </a:cubicBezTo>
                <a:cubicBezTo>
                  <a:pt x="118189" y="142541"/>
                  <a:pt x="127538" y="149533"/>
                  <a:pt x="138054" y="150704"/>
                </a:cubicBezTo>
                <a:lnTo>
                  <a:pt x="138622" y="157584"/>
                </a:lnTo>
                <a:cubicBezTo>
                  <a:pt x="141809" y="168599"/>
                  <a:pt x="152592" y="175355"/>
                  <a:pt x="163536" y="173320"/>
                </a:cubicBezTo>
                <a:lnTo>
                  <a:pt x="163736" y="174011"/>
                </a:lnTo>
                <a:lnTo>
                  <a:pt x="165086" y="173621"/>
                </a:lnTo>
                <a:lnTo>
                  <a:pt x="165671" y="180699"/>
                </a:lnTo>
                <a:cubicBezTo>
                  <a:pt x="169429" y="193686"/>
                  <a:pt x="183003" y="201168"/>
                  <a:pt x="195990" y="197411"/>
                </a:cubicBezTo>
                <a:cubicBezTo>
                  <a:pt x="196796" y="197178"/>
                  <a:pt x="197581" y="196907"/>
                  <a:pt x="198196" y="196260"/>
                </a:cubicBezTo>
                <a:cubicBezTo>
                  <a:pt x="209934" y="188156"/>
                  <a:pt x="215400" y="175007"/>
                  <a:pt x="211155" y="164763"/>
                </a:cubicBezTo>
                <a:cubicBezTo>
                  <a:pt x="205121" y="170199"/>
                  <a:pt x="196738" y="172687"/>
                  <a:pt x="188343" y="171472"/>
                </a:cubicBezTo>
                <a:lnTo>
                  <a:pt x="188829" y="168281"/>
                </a:lnTo>
                <a:cubicBezTo>
                  <a:pt x="198020" y="169602"/>
                  <a:pt x="207192" y="165939"/>
                  <a:pt x="212635" y="158774"/>
                </a:cubicBezTo>
                <a:cubicBezTo>
                  <a:pt x="218427" y="151149"/>
                  <a:pt x="218946" y="140953"/>
                  <a:pt x="213960" y="132774"/>
                </a:cubicBezTo>
                <a:lnTo>
                  <a:pt x="216785" y="131210"/>
                </a:lnTo>
                <a:cubicBezTo>
                  <a:pt x="222366" y="140465"/>
                  <a:pt x="221779" y="151983"/>
                  <a:pt x="215286" y="160619"/>
                </a:cubicBezTo>
                <a:lnTo>
                  <a:pt x="213805" y="162105"/>
                </a:lnTo>
                <a:cubicBezTo>
                  <a:pt x="218946" y="172938"/>
                  <a:pt x="214526" y="186813"/>
                  <a:pt x="203421" y="196175"/>
                </a:cubicBezTo>
                <a:cubicBezTo>
                  <a:pt x="208012" y="206854"/>
                  <a:pt x="220050" y="212429"/>
                  <a:pt x="231622" y="209082"/>
                </a:cubicBezTo>
                <a:cubicBezTo>
                  <a:pt x="239377" y="206838"/>
                  <a:pt x="243741" y="201989"/>
                  <a:pt x="246092" y="195539"/>
                </a:cubicBezTo>
                <a:cubicBezTo>
                  <a:pt x="255042" y="199507"/>
                  <a:pt x="265290" y="198199"/>
                  <a:pt x="272958" y="192601"/>
                </a:cubicBezTo>
                <a:lnTo>
                  <a:pt x="276795" y="193971"/>
                </a:lnTo>
                <a:cubicBezTo>
                  <a:pt x="289009" y="194016"/>
                  <a:pt x="298363" y="193248"/>
                  <a:pt x="304258" y="183694"/>
                </a:cubicBezTo>
                <a:cubicBezTo>
                  <a:pt x="309343" y="175453"/>
                  <a:pt x="308953" y="165378"/>
                  <a:pt x="303795" y="157923"/>
                </a:cubicBezTo>
                <a:cubicBezTo>
                  <a:pt x="298315" y="164420"/>
                  <a:pt x="291041" y="168177"/>
                  <a:pt x="283702" y="168174"/>
                </a:cubicBezTo>
                <a:lnTo>
                  <a:pt x="283555" y="164527"/>
                </a:lnTo>
                <a:cubicBezTo>
                  <a:pt x="293404" y="164978"/>
                  <a:pt x="303289" y="157339"/>
                  <a:pt x="308110" y="145450"/>
                </a:cubicBezTo>
                <a:cubicBezTo>
                  <a:pt x="311022" y="136198"/>
                  <a:pt x="308752" y="126109"/>
                  <a:pt x="302169" y="119023"/>
                </a:cubicBezTo>
                <a:cubicBezTo>
                  <a:pt x="296249" y="127191"/>
                  <a:pt x="286098" y="131525"/>
                  <a:pt x="275782" y="130309"/>
                </a:cubicBezTo>
                <a:lnTo>
                  <a:pt x="276183" y="127106"/>
                </a:lnTo>
                <a:cubicBezTo>
                  <a:pt x="285405" y="128184"/>
                  <a:pt x="294478" y="124281"/>
                  <a:pt x="299730" y="116974"/>
                </a:cubicBezTo>
                <a:lnTo>
                  <a:pt x="300207" y="116045"/>
                </a:lnTo>
                <a:cubicBezTo>
                  <a:pt x="300079" y="107222"/>
                  <a:pt x="295342" y="98867"/>
                  <a:pt x="287259" y="93880"/>
                </a:cubicBezTo>
                <a:cubicBezTo>
                  <a:pt x="284295" y="92051"/>
                  <a:pt x="281129" y="90828"/>
                  <a:pt x="277855" y="90561"/>
                </a:cubicBezTo>
                <a:cubicBezTo>
                  <a:pt x="271916" y="104194"/>
                  <a:pt x="259881" y="112708"/>
                  <a:pt x="248172" y="111695"/>
                </a:cubicBezTo>
                <a:cubicBezTo>
                  <a:pt x="248002" y="114741"/>
                  <a:pt x="246936" y="117719"/>
                  <a:pt x="245089" y="120348"/>
                </a:cubicBezTo>
                <a:cubicBezTo>
                  <a:pt x="241307" y="125729"/>
                  <a:pt x="234825" y="128827"/>
                  <a:pt x="228007" y="128511"/>
                </a:cubicBezTo>
                <a:lnTo>
                  <a:pt x="228158" y="125380"/>
                </a:lnTo>
                <a:cubicBezTo>
                  <a:pt x="233848" y="125642"/>
                  <a:pt x="239262" y="123097"/>
                  <a:pt x="242439" y="118667"/>
                </a:cubicBezTo>
                <a:cubicBezTo>
                  <a:pt x="244071" y="116391"/>
                  <a:pt x="244987" y="113796"/>
                  <a:pt x="245116" y="111152"/>
                </a:cubicBezTo>
                <a:lnTo>
                  <a:pt x="243716" y="110904"/>
                </a:lnTo>
                <a:lnTo>
                  <a:pt x="244539" y="108155"/>
                </a:lnTo>
                <a:cubicBezTo>
                  <a:pt x="244792" y="106166"/>
                  <a:pt x="244131" y="104285"/>
                  <a:pt x="243078" y="102544"/>
                </a:cubicBezTo>
                <a:cubicBezTo>
                  <a:pt x="240257" y="97875"/>
                  <a:pt x="235048" y="94922"/>
                  <a:pt x="229344" y="94755"/>
                </a:cubicBezTo>
                <a:lnTo>
                  <a:pt x="229436" y="91621"/>
                </a:lnTo>
                <a:cubicBezTo>
                  <a:pt x="236268" y="91821"/>
                  <a:pt x="242499" y="95409"/>
                  <a:pt x="245850" y="101072"/>
                </a:cubicBezTo>
                <a:cubicBezTo>
                  <a:pt x="247129" y="103235"/>
                  <a:pt x="247915" y="105575"/>
                  <a:pt x="248037" y="107973"/>
                </a:cubicBezTo>
                <a:cubicBezTo>
                  <a:pt x="258268" y="109553"/>
                  <a:pt x="268981" y="102051"/>
                  <a:pt x="274232" y="89778"/>
                </a:cubicBezTo>
                <a:cubicBezTo>
                  <a:pt x="278708" y="77339"/>
                  <a:pt x="274020" y="63056"/>
                  <a:pt x="262316" y="55834"/>
                </a:cubicBezTo>
                <a:cubicBezTo>
                  <a:pt x="257734" y="53007"/>
                  <a:pt x="252666" y="51626"/>
                  <a:pt x="247691" y="52231"/>
                </a:cubicBezTo>
                <a:cubicBezTo>
                  <a:pt x="248705" y="60913"/>
                  <a:pt x="245967" y="69020"/>
                  <a:pt x="239739" y="74185"/>
                </a:cubicBezTo>
                <a:lnTo>
                  <a:pt x="237649" y="71664"/>
                </a:lnTo>
                <a:cubicBezTo>
                  <a:pt x="244579" y="65918"/>
                  <a:pt x="246481" y="55888"/>
                  <a:pt x="243151" y="45920"/>
                </a:cubicBezTo>
                <a:cubicBezTo>
                  <a:pt x="241194" y="40124"/>
                  <a:pt x="237183" y="35004"/>
                  <a:pt x="231542" y="31523"/>
                </a:cubicBezTo>
                <a:cubicBezTo>
                  <a:pt x="221392" y="25261"/>
                  <a:pt x="208864" y="26095"/>
                  <a:pt x="199763" y="32668"/>
                </a:cubicBezTo>
                <a:lnTo>
                  <a:pt x="194721" y="27952"/>
                </a:lnTo>
                <a:cubicBezTo>
                  <a:pt x="189842" y="24941"/>
                  <a:pt x="184271" y="23995"/>
                  <a:pt x="179076" y="24908"/>
                </a:cubicBezTo>
                <a:close/>
                <a:moveTo>
                  <a:pt x="190632" y="62"/>
                </a:moveTo>
                <a:cubicBezTo>
                  <a:pt x="300121" y="2329"/>
                  <a:pt x="391248" y="125645"/>
                  <a:pt x="309641" y="225160"/>
                </a:cubicBezTo>
                <a:cubicBezTo>
                  <a:pt x="282892" y="251229"/>
                  <a:pt x="279266" y="288859"/>
                  <a:pt x="302841" y="374772"/>
                </a:cubicBezTo>
                <a:lnTo>
                  <a:pt x="121266" y="376812"/>
                </a:lnTo>
                <a:lnTo>
                  <a:pt x="109025" y="322355"/>
                </a:lnTo>
                <a:cubicBezTo>
                  <a:pt x="76580" y="333165"/>
                  <a:pt x="40716" y="329924"/>
                  <a:pt x="28778" y="318327"/>
                </a:cubicBezTo>
                <a:cubicBezTo>
                  <a:pt x="22923" y="311868"/>
                  <a:pt x="25422" y="291738"/>
                  <a:pt x="32859" y="276164"/>
                </a:cubicBezTo>
                <a:cubicBezTo>
                  <a:pt x="35235" y="270344"/>
                  <a:pt x="23179" y="268321"/>
                  <a:pt x="20618" y="259843"/>
                </a:cubicBezTo>
                <a:cubicBezTo>
                  <a:pt x="19440" y="251965"/>
                  <a:pt x="27377" y="251682"/>
                  <a:pt x="30757" y="247602"/>
                </a:cubicBezTo>
                <a:lnTo>
                  <a:pt x="18516" y="238938"/>
                </a:lnTo>
                <a:cubicBezTo>
                  <a:pt x="12669" y="232923"/>
                  <a:pt x="25811" y="221592"/>
                  <a:pt x="29458" y="212919"/>
                </a:cubicBezTo>
                <a:cubicBezTo>
                  <a:pt x="16679" y="208924"/>
                  <a:pt x="7006" y="203466"/>
                  <a:pt x="307" y="196983"/>
                </a:cubicBezTo>
                <a:cubicBezTo>
                  <a:pt x="-2572" y="186228"/>
                  <a:pt x="15339" y="171234"/>
                  <a:pt x="31089" y="151672"/>
                </a:cubicBezTo>
                <a:cubicBezTo>
                  <a:pt x="47602" y="132201"/>
                  <a:pt x="33821" y="117353"/>
                  <a:pt x="46470" y="75544"/>
                </a:cubicBezTo>
                <a:cubicBezTo>
                  <a:pt x="66559" y="23813"/>
                  <a:pt x="114124" y="-1423"/>
                  <a:pt x="190632" y="6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굴림" panose="020B0600000101010101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16068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tangolo 5">
            <a:extLst>
              <a:ext uri="{FF2B5EF4-FFF2-40B4-BE49-F238E27FC236}">
                <a16:creationId xmlns:a16="http://schemas.microsoft.com/office/drawing/2014/main" id="{BC1AF5C6-573B-41EF-843C-3A4A35B09846}"/>
              </a:ext>
            </a:extLst>
          </p:cNvPr>
          <p:cNvSpPr/>
          <p:nvPr/>
        </p:nvSpPr>
        <p:spPr>
          <a:xfrm>
            <a:off x="9318942" y="6172200"/>
            <a:ext cx="2873058" cy="647700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4" name="Titolo 3">
            <a:extLst>
              <a:ext uri="{FF2B5EF4-FFF2-40B4-BE49-F238E27FC236}">
                <a16:creationId xmlns:a16="http://schemas.microsoft.com/office/drawing/2014/main" id="{DBC1C3C5-42DA-4D0A-9A6F-D368F1F6BB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5400" dirty="0">
                <a:ln w="6350" cap="sq" cmpd="sng">
                  <a:solidFill>
                    <a:srgbClr val="92D050"/>
                  </a:solidFill>
                  <a:bevel/>
                </a:ln>
                <a:latin typeface="Calibri"/>
                <a:cs typeface="Calibri"/>
              </a:rPr>
              <a:t>Ragionamento Induttivo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87559C27-9A91-47A7-B69C-D32700AB72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34306" y="1100835"/>
            <a:ext cx="1966363" cy="178129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8" name="Google Shape;237;p16">
            <a:extLst>
              <a:ext uri="{FF2B5EF4-FFF2-40B4-BE49-F238E27FC236}">
                <a16:creationId xmlns:a16="http://schemas.microsoft.com/office/drawing/2014/main" id="{9FC13786-71F6-D7CE-8D90-CBD08ADEBD0B}"/>
              </a:ext>
            </a:extLst>
          </p:cNvPr>
          <p:cNvSpPr txBox="1"/>
          <p:nvPr/>
        </p:nvSpPr>
        <p:spPr>
          <a:xfrm>
            <a:off x="190459" y="1801630"/>
            <a:ext cx="8087589" cy="4594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BB6"/>
              </a:buClr>
              <a:buSzPts val="2800"/>
              <a:buFont typeface="Raleway"/>
              <a:buNone/>
            </a:pPr>
            <a:r>
              <a:rPr lang="it-IT" sz="2400" b="1" dirty="0">
                <a:solidFill>
                  <a:srgbClr val="007BB6"/>
                </a:solidFill>
                <a:latin typeface="Raleway"/>
                <a:ea typeface="Raleway"/>
                <a:cs typeface="Raleway"/>
                <a:sym typeface="Raleway"/>
              </a:rPr>
              <a:t>Francis Bacon (filosofo secolo XVII)</a:t>
            </a:r>
            <a:endParaRPr sz="1200" dirty="0"/>
          </a:p>
        </p:txBody>
      </p:sp>
      <p:sp>
        <p:nvSpPr>
          <p:cNvPr id="9" name="Google Shape;238;p16">
            <a:extLst>
              <a:ext uri="{FF2B5EF4-FFF2-40B4-BE49-F238E27FC236}">
                <a16:creationId xmlns:a16="http://schemas.microsoft.com/office/drawing/2014/main" id="{3D65ED8F-4F93-2E3D-E1FD-F4CF41E0CFC6}"/>
              </a:ext>
            </a:extLst>
          </p:cNvPr>
          <p:cNvSpPr txBox="1"/>
          <p:nvPr/>
        </p:nvSpPr>
        <p:spPr>
          <a:xfrm>
            <a:off x="190459" y="2493820"/>
            <a:ext cx="10642527" cy="4093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I casi particolari forniscono un’evidenza più o meno forte alla conclusione ma non necessariamente ne garantiscono la probabilità che si verifichi. Questo tipo di ragionamento è più di tipo probabilistico. </a:t>
            </a:r>
            <a:endParaRPr sz="2000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Tipologia di apprendimento basato sulle osservazioni</a:t>
            </a:r>
            <a:endParaRPr sz="2000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 b="1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Caso particolare: </a:t>
            </a:r>
            <a:r>
              <a:rPr lang="it-IT" sz="2000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Socrate era un uomo. </a:t>
            </a:r>
            <a:endParaRPr sz="2000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 b="1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Risultato: </a:t>
            </a:r>
            <a:r>
              <a:rPr lang="it-IT" sz="2000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Socrate mori. </a:t>
            </a:r>
            <a:endParaRPr sz="2000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 b="1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Regola: </a:t>
            </a:r>
            <a:r>
              <a:rPr lang="it-IT" sz="2000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Tutti gli uomini sono mortali. </a:t>
            </a:r>
            <a:endParaRPr sz="2000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 </a:t>
            </a:r>
            <a:endParaRPr sz="2000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La forma più comune di ragionamento induttivo è la </a:t>
            </a:r>
            <a:r>
              <a:rPr lang="it-IT" sz="2000" b="1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generalizzazione</a:t>
            </a:r>
            <a:r>
              <a:rPr lang="it-IT" sz="2000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con cui otteniamo informazioni su un gruppo di cose, persone, eventi, oggetti e così via esaminando una porzione o campione di quel gruppo. </a:t>
            </a:r>
            <a:endParaRPr sz="2000" dirty="0"/>
          </a:p>
        </p:txBody>
      </p:sp>
    </p:spTree>
    <p:extLst>
      <p:ext uri="{BB962C8B-B14F-4D97-AF65-F5344CB8AC3E}">
        <p14:creationId xmlns:p14="http://schemas.microsoft.com/office/powerpoint/2010/main" val="6333173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tangolo 8">
            <a:extLst>
              <a:ext uri="{FF2B5EF4-FFF2-40B4-BE49-F238E27FC236}">
                <a16:creationId xmlns:a16="http://schemas.microsoft.com/office/drawing/2014/main" id="{768EE2D4-5E63-4C2B-9291-3B38369DB54D}"/>
              </a:ext>
            </a:extLst>
          </p:cNvPr>
          <p:cNvSpPr/>
          <p:nvPr/>
        </p:nvSpPr>
        <p:spPr>
          <a:xfrm>
            <a:off x="9318942" y="6172200"/>
            <a:ext cx="2873058" cy="647700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1662785" y="1293007"/>
            <a:ext cx="4335941" cy="270506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600" b="1" dirty="0" err="1">
                <a:solidFill>
                  <a:srgbClr val="002060"/>
                </a:solidFill>
                <a:cs typeface="Calibri" panose="020F0502020204030204" pitchFamily="34" charset="0"/>
              </a:rPr>
              <a:t>Ragionamento</a:t>
            </a:r>
            <a:r>
              <a:rPr lang="en-US" sz="3600" b="1" dirty="0">
                <a:solidFill>
                  <a:srgbClr val="002060"/>
                </a:solidFill>
                <a:cs typeface="Calibri" panose="020F0502020204030204" pitchFamily="34" charset="0"/>
              </a:rPr>
              <a:t> </a:t>
            </a:r>
            <a:r>
              <a:rPr lang="en-US" sz="3600" b="1" i="1" dirty="0" err="1">
                <a:solidFill>
                  <a:srgbClr val="002060"/>
                </a:solidFill>
                <a:cs typeface="Calibri" panose="020F0502020204030204" pitchFamily="34" charset="0"/>
              </a:rPr>
              <a:t>Deduttivo</a:t>
            </a:r>
            <a:endParaRPr lang="en-US" sz="3600" b="1" i="1" dirty="0">
              <a:solidFill>
                <a:srgbClr val="002060"/>
              </a:solidFill>
              <a:cs typeface="Calibri" panose="020F0502020204030204" pitchFamily="34" charset="0"/>
            </a:endParaRPr>
          </a:p>
          <a:p>
            <a:pPr marL="0" indent="0" algn="ctr">
              <a:buNone/>
            </a:pPr>
            <a:r>
              <a:rPr lang="en-US" sz="3600" b="1" u="sng" dirty="0">
                <a:solidFill>
                  <a:srgbClr val="FF0000"/>
                </a:solidFill>
                <a:cs typeface="Calibri" panose="020F0502020204030204" pitchFamily="34" charset="0"/>
                <a:sym typeface="Wingdings" panose="05000000000000000000" pitchFamily="2" charset="2"/>
              </a:rPr>
              <a:t>*</a:t>
            </a:r>
            <a:r>
              <a:rPr lang="en-US" sz="3600" b="1" u="sng" dirty="0">
                <a:solidFill>
                  <a:srgbClr val="FF0000"/>
                </a:solidFill>
                <a:cs typeface="Calibri" panose="020F0502020204030204" pitchFamily="34" charset="0"/>
              </a:rPr>
              <a:t>Logica</a:t>
            </a:r>
            <a:r>
              <a:rPr lang="en-US" sz="3600" b="1" u="sng" dirty="0">
                <a:solidFill>
                  <a:srgbClr val="FF0000"/>
                </a:solidFill>
                <a:cs typeface="Calibri" panose="020F0502020204030204" pitchFamily="34" charset="0"/>
                <a:sym typeface="Wingdings" panose="05000000000000000000" pitchFamily="2" charset="2"/>
              </a:rPr>
              <a:t>*</a:t>
            </a:r>
          </a:p>
          <a:p>
            <a:pPr marL="274320" lvl="1" indent="0">
              <a:buNone/>
            </a:pPr>
            <a:endParaRPr lang="en-US" sz="3600" b="1" dirty="0">
              <a:solidFill>
                <a:schemeClr val="tx1">
                  <a:lumMod val="90000"/>
                  <a:lumOff val="10000"/>
                </a:schemeClr>
              </a:solidFill>
              <a:cs typeface="Calibri" panose="020F0502020204030204" pitchFamily="34" charset="0"/>
            </a:endParaRPr>
          </a:p>
          <a:p>
            <a:endParaRPr lang="en-US" sz="3600" dirty="0">
              <a:solidFill>
                <a:schemeClr val="tx1">
                  <a:lumMod val="90000"/>
                  <a:lumOff val="10000"/>
                </a:schemeClr>
              </a:solidFill>
              <a:cs typeface="Calibri" panose="020F0502020204030204" pitchFamily="34" charset="0"/>
            </a:endParaRPr>
          </a:p>
          <a:p>
            <a:endParaRPr lang="en-US" sz="3600" dirty="0">
              <a:solidFill>
                <a:schemeClr val="tx1">
                  <a:lumMod val="90000"/>
                  <a:lumOff val="10000"/>
                </a:schemeClr>
              </a:solidFill>
              <a:cs typeface="Calibri" panose="020F0502020204030204" pitchFamily="34" charset="0"/>
            </a:endParaRPr>
          </a:p>
          <a:p>
            <a:endParaRPr lang="en-US" sz="3600" dirty="0">
              <a:solidFill>
                <a:schemeClr val="tx1">
                  <a:lumMod val="90000"/>
                  <a:lumOff val="10000"/>
                </a:schemeClr>
              </a:solidFill>
              <a:cs typeface="Calibri" panose="020F0502020204030204" pitchFamily="34" charset="0"/>
            </a:endParaRPr>
          </a:p>
          <a:p>
            <a:endParaRPr lang="en-US" sz="3600" dirty="0">
              <a:solidFill>
                <a:schemeClr val="tx1">
                  <a:lumMod val="90000"/>
                  <a:lumOff val="10000"/>
                </a:schemeClr>
              </a:solidFill>
              <a:cs typeface="Calibri" panose="020F0502020204030204" pitchFamily="34" charset="0"/>
            </a:endParaRPr>
          </a:p>
          <a:p>
            <a:endParaRPr lang="en-US" dirty="0">
              <a:effectLst/>
            </a:endParaRP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8EB35E73-73E2-4AB3-A0FF-43B9F44F4A40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947638" y="1293007"/>
            <a:ext cx="4463508" cy="2705068"/>
          </a:xfrm>
        </p:spPr>
        <p:txBody>
          <a:bodyPr/>
          <a:lstStyle/>
          <a:p>
            <a:pPr marL="0" indent="0" algn="ctr">
              <a:buNone/>
            </a:pPr>
            <a:r>
              <a:rPr lang="en-US" sz="3600" dirty="0" err="1">
                <a:solidFill>
                  <a:srgbClr val="F3FEFF"/>
                </a:solidFill>
                <a:cs typeface="Calibri" panose="020F0502020204030204" pitchFamily="34" charset="0"/>
              </a:rPr>
              <a:t>Ragionamento</a:t>
            </a:r>
            <a:r>
              <a:rPr lang="en-US" sz="3600" dirty="0">
                <a:solidFill>
                  <a:srgbClr val="F3FEFF"/>
                </a:solidFill>
                <a:cs typeface="Calibri" panose="020F0502020204030204" pitchFamily="34" charset="0"/>
              </a:rPr>
              <a:t> </a:t>
            </a:r>
            <a:r>
              <a:rPr lang="en-US" sz="3600" i="1" dirty="0" err="1">
                <a:solidFill>
                  <a:srgbClr val="F3FEFF"/>
                </a:solidFill>
                <a:cs typeface="Calibri" panose="020F0502020204030204" pitchFamily="34" charset="0"/>
              </a:rPr>
              <a:t>Induttivo</a:t>
            </a:r>
            <a:endParaRPr lang="en-US" sz="3600" i="1" dirty="0">
              <a:solidFill>
                <a:srgbClr val="F3FEFF"/>
              </a:solidFill>
              <a:cs typeface="Calibri" panose="020F0502020204030204" pitchFamily="34" charset="0"/>
            </a:endParaRPr>
          </a:p>
          <a:p>
            <a:pPr marL="274320" lvl="1" indent="0" algn="ctr">
              <a:buNone/>
            </a:pPr>
            <a:r>
              <a:rPr lang="en-US" sz="3600" b="1" dirty="0">
                <a:solidFill>
                  <a:srgbClr val="F3FEFF"/>
                </a:solidFill>
                <a:cs typeface="Calibri" panose="020F0502020204030204" pitchFamily="34" charset="0"/>
              </a:rPr>
              <a:t>Machine Learning</a:t>
            </a:r>
          </a:p>
          <a:p>
            <a:endParaRPr lang="it-IT" dirty="0"/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1B809C19-90EF-4AE2-9B9B-6E4170D3E7F8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1910661" y="4065394"/>
            <a:ext cx="8274454" cy="2705068"/>
          </a:xfrm>
        </p:spPr>
        <p:txBody>
          <a:bodyPr/>
          <a:lstStyle/>
          <a:p>
            <a:pPr marL="0" indent="0">
              <a:buNone/>
            </a:pPr>
            <a:endParaRPr lang="it-IT" dirty="0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C50DB559-1C94-4A68-A314-8BB5B36228EA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Texturizer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75484" y="3192090"/>
            <a:ext cx="8856158" cy="3197831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F9AF0D5E-676C-4682-BC9B-BF7CE6B9A82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Texturizer/>
                    </a14:imgEffect>
                  </a14:imgLayer>
                </a14:imgProps>
              </a:ext>
            </a:extLst>
          </a:blip>
          <a:srcRect r="49914"/>
          <a:stretch/>
        </p:blipFill>
        <p:spPr>
          <a:xfrm>
            <a:off x="1660358" y="3192090"/>
            <a:ext cx="4435642" cy="3197831"/>
          </a:xfrm>
          <a:prstGeom prst="rect">
            <a:avLst/>
          </a:prstGeom>
        </p:spPr>
      </p:pic>
      <p:sp>
        <p:nvSpPr>
          <p:cNvPr id="11" name="Shape 123905">
            <a:extLst>
              <a:ext uri="{FF2B5EF4-FFF2-40B4-BE49-F238E27FC236}">
                <a16:creationId xmlns:a16="http://schemas.microsoft.com/office/drawing/2014/main" id="{C825031E-388C-4716-811F-8B85B8E18F43}"/>
              </a:ext>
            </a:extLst>
          </p:cNvPr>
          <p:cNvSpPr txBox="1">
            <a:spLocks noChangeArrowheads="1"/>
          </p:cNvSpPr>
          <p:nvPr/>
        </p:nvSpPr>
        <p:spPr>
          <a:xfrm>
            <a:off x="190459" y="71414"/>
            <a:ext cx="11906333" cy="928686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kumimoji="0" lang="en-US" sz="4800" b="0" kern="1200" dirty="0">
                <a:ln w="6350" cap="sq" cmpd="sng">
                  <a:solidFill>
                    <a:srgbClr val="00B0F0"/>
                  </a:solidFill>
                  <a:bevel/>
                </a:ln>
                <a:solidFill>
                  <a:schemeClr val="bg1"/>
                </a:solidFill>
                <a:effectLst/>
                <a:latin typeface="Computerfont" pitchFamily="2" charset="0"/>
                <a:ea typeface="+mj-ea"/>
                <a:cs typeface="+mj-cs"/>
              </a:defRPr>
            </a:lvl1pPr>
          </a:lstStyle>
          <a:p>
            <a:r>
              <a:rPr lang="it-IT" sz="5400" b="1" dirty="0">
                <a:ln w="6350" cap="sq" cmpd="sng">
                  <a:solidFill>
                    <a:srgbClr val="92D050"/>
                  </a:solidFill>
                  <a:bevel/>
                </a:ln>
                <a:solidFill>
                  <a:srgbClr val="FFF696"/>
                </a:solidFill>
                <a:latin typeface="Calibri"/>
                <a:cs typeface="Calibri"/>
              </a:rPr>
              <a:t>Le due facce dell’AI</a:t>
            </a:r>
          </a:p>
        </p:txBody>
      </p:sp>
    </p:spTree>
    <p:extLst>
      <p:ext uri="{BB962C8B-B14F-4D97-AF65-F5344CB8AC3E}">
        <p14:creationId xmlns:p14="http://schemas.microsoft.com/office/powerpoint/2010/main" val="21623000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15D7FA12-BB75-4FC3-8944-41372F4FE814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285750" y="1095189"/>
            <a:ext cx="11906250" cy="5030974"/>
          </a:xfrm>
        </p:spPr>
        <p:txBody>
          <a:bodyPr>
            <a:noAutofit/>
          </a:bodyPr>
          <a:lstStyle/>
          <a:p>
            <a:pPr marL="0" indent="0">
              <a:lnSpc>
                <a:spcPct val="90000"/>
              </a:lnSpc>
              <a:buNone/>
            </a:pPr>
            <a:endParaRPr lang="it-IT" altLang="it-IT" sz="1800" b="1" dirty="0">
              <a:solidFill>
                <a:srgbClr val="002060"/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it-IT" altLang="it-IT" sz="1800" dirty="0">
                <a:solidFill>
                  <a:srgbClr val="002060"/>
                </a:solidFill>
              </a:rPr>
              <a:t>Come simulare il ragionamento 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it-IT" altLang="it-IT" sz="1800" dirty="0">
                <a:solidFill>
                  <a:srgbClr val="002060"/>
                </a:solidFill>
              </a:rPr>
              <a:t>umano nei computer?</a:t>
            </a:r>
          </a:p>
          <a:p>
            <a:pPr marL="0" indent="0">
              <a:lnSpc>
                <a:spcPct val="90000"/>
              </a:lnSpc>
              <a:buNone/>
            </a:pPr>
            <a:endParaRPr lang="it-IT" altLang="it-IT" sz="1800" dirty="0">
              <a:solidFill>
                <a:srgbClr val="002060"/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it-IT" altLang="it-IT" sz="1800" dirty="0">
                <a:solidFill>
                  <a:srgbClr val="002060"/>
                </a:solidFill>
              </a:rPr>
              <a:t>	Entra in campo la logica!</a:t>
            </a:r>
          </a:p>
          <a:p>
            <a:pPr marL="0" indent="0">
              <a:lnSpc>
                <a:spcPct val="90000"/>
              </a:lnSpc>
              <a:buNone/>
            </a:pPr>
            <a:endParaRPr lang="it-IT" altLang="it-IT" sz="1800" dirty="0">
              <a:solidFill>
                <a:srgbClr val="002060"/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endParaRPr lang="it-IT" altLang="it-IT" sz="1800" dirty="0">
              <a:solidFill>
                <a:srgbClr val="002060"/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it-IT" altLang="it-IT" sz="1800" dirty="0">
                <a:solidFill>
                  <a:srgbClr val="002060"/>
                </a:solidFill>
              </a:rPr>
              <a:t>1958, John Mc Carthy, 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it-IT" altLang="it-IT" sz="1800" dirty="0">
                <a:solidFill>
                  <a:srgbClr val="002060"/>
                </a:solidFill>
              </a:rPr>
              <a:t>   «</a:t>
            </a:r>
            <a:r>
              <a:rPr lang="en-US" sz="1800" dirty="0">
                <a:solidFill>
                  <a:srgbClr val="002060"/>
                </a:solidFill>
              </a:rPr>
              <a:t>Padre </a:t>
            </a:r>
            <a:r>
              <a:rPr lang="en-US" sz="1800" dirty="0" err="1">
                <a:solidFill>
                  <a:srgbClr val="002060"/>
                </a:solidFill>
              </a:rPr>
              <a:t>dell’Intelligenza</a:t>
            </a:r>
            <a:r>
              <a:rPr lang="en-US" sz="1800" dirty="0">
                <a:solidFill>
                  <a:srgbClr val="002060"/>
                </a:solidFill>
              </a:rPr>
              <a:t> </a:t>
            </a:r>
            <a:r>
              <a:rPr lang="en-US" sz="1800" dirty="0" err="1">
                <a:solidFill>
                  <a:srgbClr val="002060"/>
                </a:solidFill>
              </a:rPr>
              <a:t>Artificiale</a:t>
            </a:r>
            <a:r>
              <a:rPr lang="it-IT" altLang="it-IT" sz="1800" dirty="0">
                <a:solidFill>
                  <a:srgbClr val="002060"/>
                </a:solidFill>
              </a:rPr>
              <a:t>»:</a:t>
            </a:r>
          </a:p>
          <a:p>
            <a:pPr marL="0" indent="0">
              <a:lnSpc>
                <a:spcPct val="90000"/>
              </a:lnSpc>
              <a:buNone/>
            </a:pPr>
            <a:endParaRPr lang="it-IT" altLang="it-IT" sz="1800" dirty="0">
              <a:solidFill>
                <a:srgbClr val="002060"/>
              </a:solidFill>
            </a:endParaRPr>
          </a:p>
          <a:p>
            <a:pPr>
              <a:lnSpc>
                <a:spcPct val="110000"/>
              </a:lnSpc>
            </a:pPr>
            <a:r>
              <a:rPr lang="it-IT" altLang="it-IT" sz="1800" dirty="0">
                <a:solidFill>
                  <a:srgbClr val="002060"/>
                </a:solidFill>
              </a:rPr>
              <a:t>Comprende che lo sviluppo di macchine intelligenti richiede la formalizzazione del ragionamento di senso comune</a:t>
            </a:r>
          </a:p>
          <a:p>
            <a:pPr>
              <a:lnSpc>
                <a:spcPct val="110000"/>
              </a:lnSpc>
            </a:pPr>
            <a:endParaRPr lang="it-IT" altLang="it-IT" sz="1800" dirty="0">
              <a:solidFill>
                <a:srgbClr val="002060"/>
              </a:solidFill>
            </a:endParaRPr>
          </a:p>
          <a:p>
            <a:pPr>
              <a:lnSpc>
                <a:spcPct val="110000"/>
              </a:lnSpc>
            </a:pPr>
            <a:r>
              <a:rPr lang="it-IT" altLang="it-IT" sz="1800" dirty="0">
                <a:solidFill>
                  <a:srgbClr val="002060"/>
                </a:solidFill>
              </a:rPr>
              <a:t>Suggerisce a tal fine l’impiego della Logica e ne evidenzia i limiti</a:t>
            </a:r>
          </a:p>
          <a:p>
            <a:pPr marL="0" indent="0">
              <a:lnSpc>
                <a:spcPct val="110000"/>
              </a:lnSpc>
              <a:buNone/>
            </a:pPr>
            <a:endParaRPr lang="it-IT" altLang="it-IT" sz="1800" dirty="0">
              <a:solidFill>
                <a:srgbClr val="002060"/>
              </a:solidFill>
            </a:endParaRPr>
          </a:p>
          <a:p>
            <a:pPr>
              <a:lnSpc>
                <a:spcPct val="110000"/>
              </a:lnSpc>
            </a:pPr>
            <a:r>
              <a:rPr lang="it-IT" altLang="it-IT" sz="1800" dirty="0">
                <a:solidFill>
                  <a:srgbClr val="002060"/>
                </a:solidFill>
              </a:rPr>
              <a:t>Conia il termine Intelligenza Artificiale</a:t>
            </a:r>
          </a:p>
          <a:p>
            <a:endParaRPr lang="it-IT" sz="1800" dirty="0">
              <a:solidFill>
                <a:srgbClr val="002060"/>
              </a:solidFill>
            </a:endParaRPr>
          </a:p>
        </p:txBody>
      </p:sp>
      <p:sp>
        <p:nvSpPr>
          <p:cNvPr id="3" name="Titolo 2">
            <a:extLst>
              <a:ext uri="{FF2B5EF4-FFF2-40B4-BE49-F238E27FC236}">
                <a16:creationId xmlns:a16="http://schemas.microsoft.com/office/drawing/2014/main" id="{F0695638-91D9-4994-A21F-5085490633A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85750" y="71438"/>
            <a:ext cx="11906250" cy="928687"/>
          </a:xfrm>
        </p:spPr>
        <p:txBody>
          <a:bodyPr/>
          <a:lstStyle/>
          <a:p>
            <a:r>
              <a:rPr lang="it-IT" sz="5400" dirty="0">
                <a:ln w="6350" cap="sq" cmpd="sng">
                  <a:solidFill>
                    <a:srgbClr val="92D050"/>
                  </a:solidFill>
                  <a:bevel/>
                </a:ln>
                <a:latin typeface="Calibri"/>
                <a:cs typeface="Calibri"/>
              </a:rPr>
              <a:t>Logica e Intelligenza Artificiale</a:t>
            </a:r>
          </a:p>
        </p:txBody>
      </p:sp>
      <p:pic>
        <p:nvPicPr>
          <p:cNvPr id="7175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8424" y="1095189"/>
            <a:ext cx="3027774" cy="28965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022633" y="6378286"/>
            <a:ext cx="1846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4B5B75">
                  <a:lumMod val="90000"/>
                  <a:lumOff val="1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12534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" name="Segnaposto contenuto 7167">
            <a:extLst>
              <a:ext uri="{FF2B5EF4-FFF2-40B4-BE49-F238E27FC236}">
                <a16:creationId xmlns:a16="http://schemas.microsoft.com/office/drawing/2014/main" id="{C8EB7167-7BEB-4C06-B9E7-2E00C055B019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0" y="1874838"/>
            <a:ext cx="6307138" cy="4268787"/>
          </a:xfrm>
        </p:spPr>
        <p:txBody>
          <a:bodyPr/>
          <a:lstStyle/>
          <a:p>
            <a:pPr marL="0" indent="0">
              <a:lnSpc>
                <a:spcPct val="90000"/>
              </a:lnSpc>
              <a:buNone/>
            </a:pPr>
            <a:r>
              <a:rPr lang="en-US" dirty="0">
                <a:solidFill>
                  <a:srgbClr val="002060"/>
                </a:solidFill>
              </a:rPr>
              <a:t> Ma come </a:t>
            </a:r>
            <a:r>
              <a:rPr lang="en-US" dirty="0" err="1">
                <a:solidFill>
                  <a:srgbClr val="002060"/>
                </a:solidFill>
              </a:rPr>
              <a:t>si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può</a:t>
            </a:r>
            <a:r>
              <a:rPr lang="en-US" dirty="0">
                <a:solidFill>
                  <a:srgbClr val="002060"/>
                </a:solidFill>
              </a:rPr>
              <a:t> con la Logica 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dirty="0">
                <a:solidFill>
                  <a:srgbClr val="002060"/>
                </a:solidFill>
              </a:rPr>
              <a:t> far “</a:t>
            </a:r>
            <a:r>
              <a:rPr lang="en-US" dirty="0" err="1">
                <a:solidFill>
                  <a:srgbClr val="002060"/>
                </a:solidFill>
              </a:rPr>
              <a:t>ragionare</a:t>
            </a:r>
            <a:r>
              <a:rPr lang="en-US" dirty="0">
                <a:solidFill>
                  <a:srgbClr val="002060"/>
                </a:solidFill>
              </a:rPr>
              <a:t>” un computer?</a:t>
            </a:r>
          </a:p>
          <a:p>
            <a:endParaRPr lang="it-IT" dirty="0">
              <a:solidFill>
                <a:srgbClr val="002060"/>
              </a:solidFill>
            </a:endParaRP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5539714E-4EB4-4B7D-A6BF-9D1406D810A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85750" y="71438"/>
            <a:ext cx="11906250" cy="928687"/>
          </a:xfrm>
        </p:spPr>
        <p:txBody>
          <a:bodyPr/>
          <a:lstStyle/>
          <a:p>
            <a:r>
              <a:rPr lang="it-IT" sz="5400" dirty="0">
                <a:ln w="6350" cap="sq" cmpd="sng">
                  <a:solidFill>
                    <a:srgbClr val="92D050"/>
                  </a:solidFill>
                  <a:bevel/>
                </a:ln>
                <a:latin typeface="Calibri"/>
                <a:cs typeface="Calibri"/>
              </a:rPr>
              <a:t>Logica e Intelligenza Artificiale</a:t>
            </a:r>
          </a:p>
        </p:txBody>
      </p:sp>
      <p:sp>
        <p:nvSpPr>
          <p:cNvPr id="131" name="Rectangle 5">
            <a:extLst>
              <a:ext uri="{FF2B5EF4-FFF2-40B4-BE49-F238E27FC236}">
                <a16:creationId xmlns:a16="http://schemas.microsoft.com/office/drawing/2014/main" id="{F7A4B65C-2423-42AB-83FF-81EADF030B38}"/>
              </a:ext>
            </a:extLst>
          </p:cNvPr>
          <p:cNvSpPr/>
          <p:nvPr/>
        </p:nvSpPr>
        <p:spPr>
          <a:xfrm>
            <a:off x="7064829" y="1852110"/>
            <a:ext cx="4814381" cy="4320480"/>
          </a:xfrm>
          <a:prstGeom prst="rect">
            <a:avLst/>
          </a:prstGeom>
          <a:gradFill flip="none" rotWithShape="1">
            <a:gsLst>
              <a:gs pos="0">
                <a:schemeClr val="dk1">
                  <a:lumMod val="67000"/>
                </a:schemeClr>
              </a:gs>
              <a:gs pos="48000">
                <a:schemeClr val="dk1">
                  <a:lumMod val="97000"/>
                  <a:lumOff val="3000"/>
                </a:schemeClr>
              </a:gs>
              <a:gs pos="100000">
                <a:schemeClr val="dk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solidFill>
              <a:schemeClr val="tx1"/>
            </a:solidFill>
            <a:prstDash val="sysDash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굴림" panose="020B0600000101010101" pitchFamily="34" charset="-127"/>
              <a:cs typeface="+mn-cs"/>
            </a:endParaRPr>
          </a:p>
        </p:txBody>
      </p:sp>
      <p:sp>
        <p:nvSpPr>
          <p:cNvPr id="132" name="Oval 22">
            <a:extLst>
              <a:ext uri="{FF2B5EF4-FFF2-40B4-BE49-F238E27FC236}">
                <a16:creationId xmlns:a16="http://schemas.microsoft.com/office/drawing/2014/main" id="{82B5FCFC-F1E8-4767-9A42-79399B112D1F}"/>
              </a:ext>
            </a:extLst>
          </p:cNvPr>
          <p:cNvSpPr/>
          <p:nvPr/>
        </p:nvSpPr>
        <p:spPr>
          <a:xfrm>
            <a:off x="7232704" y="3642956"/>
            <a:ext cx="723687" cy="723687"/>
          </a:xfrm>
          <a:prstGeom prst="ellipse">
            <a:avLst/>
          </a:prstGeom>
          <a:noFill/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굴림" panose="020B0600000101010101" pitchFamily="34" charset="-127"/>
              <a:cs typeface="+mn-cs"/>
            </a:endParaRPr>
          </a:p>
        </p:txBody>
      </p:sp>
      <p:sp>
        <p:nvSpPr>
          <p:cNvPr id="133" name="Oval 23">
            <a:extLst>
              <a:ext uri="{FF2B5EF4-FFF2-40B4-BE49-F238E27FC236}">
                <a16:creationId xmlns:a16="http://schemas.microsoft.com/office/drawing/2014/main" id="{F277CB19-83A9-4EF6-A736-681165FDD640}"/>
              </a:ext>
            </a:extLst>
          </p:cNvPr>
          <p:cNvSpPr/>
          <p:nvPr/>
        </p:nvSpPr>
        <p:spPr>
          <a:xfrm>
            <a:off x="7232704" y="2271654"/>
            <a:ext cx="723687" cy="723687"/>
          </a:xfrm>
          <a:prstGeom prst="ellipse">
            <a:avLst/>
          </a:prstGeom>
          <a:noFill/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굴림" panose="020B0600000101010101" pitchFamily="34" charset="-127"/>
              <a:cs typeface="+mn-cs"/>
            </a:endParaRPr>
          </a:p>
        </p:txBody>
      </p:sp>
      <p:grpSp>
        <p:nvGrpSpPr>
          <p:cNvPr id="134" name="Group 12">
            <a:extLst>
              <a:ext uri="{FF2B5EF4-FFF2-40B4-BE49-F238E27FC236}">
                <a16:creationId xmlns:a16="http://schemas.microsoft.com/office/drawing/2014/main" id="{4A450A48-46EE-4B84-A95A-789E1233E0A0}"/>
              </a:ext>
            </a:extLst>
          </p:cNvPr>
          <p:cNvGrpSpPr/>
          <p:nvPr/>
        </p:nvGrpSpPr>
        <p:grpSpPr>
          <a:xfrm>
            <a:off x="8112678" y="3551538"/>
            <a:ext cx="3716714" cy="812530"/>
            <a:chOff x="2551705" y="4283314"/>
            <a:chExt cx="2357003" cy="812530"/>
          </a:xfrm>
        </p:grpSpPr>
        <p:sp>
          <p:nvSpPr>
            <p:cNvPr id="135" name="TextBox 7">
              <a:extLst>
                <a:ext uri="{FF2B5EF4-FFF2-40B4-BE49-F238E27FC236}">
                  <a16:creationId xmlns:a16="http://schemas.microsoft.com/office/drawing/2014/main" id="{0F126CFE-492C-49F6-BB89-FA1448452830}"/>
                </a:ext>
              </a:extLst>
            </p:cNvPr>
            <p:cNvSpPr txBox="1"/>
            <p:nvPr/>
          </p:nvSpPr>
          <p:spPr>
            <a:xfrm>
              <a:off x="2551706" y="4560313"/>
              <a:ext cx="2357002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286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696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Si “</a:t>
              </a:r>
              <a:r>
                <a:rPr kumimoji="0" lang="en-US" sz="1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F696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traducono</a:t>
              </a: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696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” </a:t>
              </a:r>
              <a:r>
                <a:rPr kumimoji="0" lang="en-US" sz="1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F696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tali</a:t>
              </a: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696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</a:t>
              </a:r>
              <a:r>
                <a:rPr kumimoji="0" lang="en-US" sz="1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F696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caratteristiche</a:t>
              </a: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696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in </a:t>
              </a:r>
              <a:r>
                <a:rPr kumimoji="0" lang="en-US" sz="1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F696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formule</a:t>
              </a: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696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</a:t>
              </a:r>
              <a:r>
                <a:rPr kumimoji="0" lang="en-US" sz="1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F696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logiche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696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6" name="TextBox 8">
              <a:extLst>
                <a:ext uri="{FF2B5EF4-FFF2-40B4-BE49-F238E27FC236}">
                  <a16:creationId xmlns:a16="http://schemas.microsoft.com/office/drawing/2014/main" id="{3B805008-F0CC-4475-8760-447C9606D674}"/>
                </a:ext>
              </a:extLst>
            </p:cNvPr>
            <p:cNvSpPr txBox="1"/>
            <p:nvPr/>
          </p:nvSpPr>
          <p:spPr>
            <a:xfrm>
              <a:off x="2551705" y="4283314"/>
              <a:ext cx="23369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28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6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itchFamily="34" charset="0"/>
                  <a:ea typeface="굴림" panose="020B0600000101010101" pitchFamily="34" charset="-127"/>
                  <a:cs typeface="Arial" pitchFamily="34" charset="0"/>
                </a:rPr>
                <a:t>Modello</a:t>
              </a:r>
              <a:r>
                <a:rPr kumimoji="0" lang="en-US" altLang="ko-KR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itchFamily="34" charset="0"/>
                  <a:ea typeface="굴림" panose="020B0600000101010101" pitchFamily="34" charset="-127"/>
                  <a:cs typeface="Arial" pitchFamily="34" charset="0"/>
                </a:rPr>
                <a:t> </a:t>
              </a:r>
              <a:r>
                <a:rPr kumimoji="0" lang="en-US" altLang="ko-KR" sz="16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itchFamily="34" charset="0"/>
                  <a:ea typeface="굴림" panose="020B0600000101010101" pitchFamily="34" charset="-127"/>
                  <a:cs typeface="Arial" pitchFamily="34" charset="0"/>
                </a:rPr>
                <a:t>Logico</a:t>
              </a:r>
              <a:endParaRPr kumimoji="0" lang="ko-KR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굴림" panose="020B0600000101010101" pitchFamily="34" charset="-127"/>
                <a:cs typeface="Arial" pitchFamily="34" charset="0"/>
              </a:endParaRPr>
            </a:p>
          </p:txBody>
        </p:sp>
      </p:grpSp>
      <p:grpSp>
        <p:nvGrpSpPr>
          <p:cNvPr id="137" name="Group 15">
            <a:extLst>
              <a:ext uri="{FF2B5EF4-FFF2-40B4-BE49-F238E27FC236}">
                <a16:creationId xmlns:a16="http://schemas.microsoft.com/office/drawing/2014/main" id="{9785DCD1-AC0A-48FB-8BE0-B114787BC80F}"/>
              </a:ext>
            </a:extLst>
          </p:cNvPr>
          <p:cNvGrpSpPr/>
          <p:nvPr/>
        </p:nvGrpSpPr>
        <p:grpSpPr>
          <a:xfrm>
            <a:off x="8112677" y="4939402"/>
            <a:ext cx="3716711" cy="1034129"/>
            <a:chOff x="2551705" y="4283314"/>
            <a:chExt cx="2357003" cy="1034129"/>
          </a:xfrm>
        </p:grpSpPr>
        <p:sp>
          <p:nvSpPr>
            <p:cNvPr id="138" name="TextBox 10">
              <a:extLst>
                <a:ext uri="{FF2B5EF4-FFF2-40B4-BE49-F238E27FC236}">
                  <a16:creationId xmlns:a16="http://schemas.microsoft.com/office/drawing/2014/main" id="{1015E954-7FF9-43CD-9379-EFDFC554CAE6}"/>
                </a:ext>
              </a:extLst>
            </p:cNvPr>
            <p:cNvSpPr txBox="1"/>
            <p:nvPr/>
          </p:nvSpPr>
          <p:spPr>
            <a:xfrm>
              <a:off x="2551706" y="4560313"/>
              <a:ext cx="2357002" cy="7571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1030288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696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Si </a:t>
              </a:r>
              <a:r>
                <a:rPr kumimoji="0" lang="en-US" sz="1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F696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valutano</a:t>
              </a: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696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le </a:t>
              </a:r>
              <a:r>
                <a:rPr kumimoji="0" lang="en-US" sz="1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F696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formule</a:t>
              </a: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696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</a:t>
              </a:r>
              <a:r>
                <a:rPr kumimoji="0" lang="en-US" sz="1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F696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logiche</a:t>
              </a: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696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</a:t>
              </a:r>
              <a:r>
                <a:rPr kumimoji="0" lang="en-US" sz="1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F696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ottenendo</a:t>
              </a: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696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</a:t>
              </a:r>
              <a:r>
                <a:rPr kumimoji="0" lang="en-US" sz="1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F696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automaticamente</a:t>
              </a: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696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le </a:t>
              </a:r>
              <a:r>
                <a:rPr kumimoji="0" lang="en-US" sz="1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F696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soluzioni</a:t>
              </a: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696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desiderate</a:t>
              </a:r>
              <a:endPara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FFF696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9" name="TextBox 11">
              <a:extLst>
                <a:ext uri="{FF2B5EF4-FFF2-40B4-BE49-F238E27FC236}">
                  <a16:creationId xmlns:a16="http://schemas.microsoft.com/office/drawing/2014/main" id="{C2678523-862D-44D4-940B-25D94E643587}"/>
                </a:ext>
              </a:extLst>
            </p:cNvPr>
            <p:cNvSpPr txBox="1"/>
            <p:nvPr/>
          </p:nvSpPr>
          <p:spPr>
            <a:xfrm>
              <a:off x="2551705" y="4283314"/>
              <a:ext cx="23369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28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6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itchFamily="34" charset="0"/>
                  <a:ea typeface="굴림" panose="020B0600000101010101" pitchFamily="34" charset="-127"/>
                  <a:cs typeface="Arial" pitchFamily="34" charset="0"/>
                </a:rPr>
                <a:t>Ricerca</a:t>
              </a:r>
              <a:r>
                <a:rPr kumimoji="0" lang="en-US" altLang="ko-KR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itchFamily="34" charset="0"/>
                  <a:ea typeface="굴림" panose="020B0600000101010101" pitchFamily="34" charset="-127"/>
                  <a:cs typeface="Arial" pitchFamily="34" charset="0"/>
                </a:rPr>
                <a:t> </a:t>
              </a:r>
              <a:r>
                <a:rPr kumimoji="0" lang="en-US" altLang="ko-KR" sz="16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itchFamily="34" charset="0"/>
                  <a:ea typeface="굴림" panose="020B0600000101010101" pitchFamily="34" charset="-127"/>
                  <a:cs typeface="Arial" pitchFamily="34" charset="0"/>
                </a:rPr>
                <a:t>della</a:t>
              </a:r>
              <a:r>
                <a:rPr kumimoji="0" lang="en-US" altLang="ko-KR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itchFamily="34" charset="0"/>
                  <a:ea typeface="굴림" panose="020B0600000101010101" pitchFamily="34" charset="-127"/>
                  <a:cs typeface="Arial" pitchFamily="34" charset="0"/>
                </a:rPr>
                <a:t> </a:t>
              </a:r>
              <a:r>
                <a:rPr kumimoji="0" lang="en-US" altLang="ko-KR" sz="16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itchFamily="34" charset="0"/>
                  <a:ea typeface="굴림" panose="020B0600000101010101" pitchFamily="34" charset="-127"/>
                  <a:cs typeface="Arial" pitchFamily="34" charset="0"/>
                </a:rPr>
                <a:t>soluzione</a:t>
              </a:r>
              <a:r>
                <a:rPr kumimoji="0" lang="en-US" altLang="ko-KR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itchFamily="34" charset="0"/>
                  <a:ea typeface="굴림" panose="020B0600000101010101" pitchFamily="34" charset="-127"/>
                  <a:cs typeface="Arial" pitchFamily="34" charset="0"/>
                </a:rPr>
                <a:t> desiderata</a:t>
              </a:r>
              <a:endParaRPr kumimoji="0" lang="ko-KR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굴림" panose="020B0600000101010101" pitchFamily="34" charset="-127"/>
                <a:cs typeface="Arial" pitchFamily="34" charset="0"/>
              </a:endParaRPr>
            </a:p>
          </p:txBody>
        </p:sp>
      </p:grpSp>
      <p:sp>
        <p:nvSpPr>
          <p:cNvPr id="140" name="Oval 21">
            <a:extLst>
              <a:ext uri="{FF2B5EF4-FFF2-40B4-BE49-F238E27FC236}">
                <a16:creationId xmlns:a16="http://schemas.microsoft.com/office/drawing/2014/main" id="{CFF1156B-5379-4071-951E-141FFF5070DE}"/>
              </a:ext>
            </a:extLst>
          </p:cNvPr>
          <p:cNvSpPr/>
          <p:nvPr/>
        </p:nvSpPr>
        <p:spPr>
          <a:xfrm>
            <a:off x="7232704" y="4999748"/>
            <a:ext cx="723687" cy="723687"/>
          </a:xfrm>
          <a:prstGeom prst="ellipse">
            <a:avLst/>
          </a:prstGeom>
          <a:noFill/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굴림" panose="020B0600000101010101" pitchFamily="34" charset="-127"/>
              <a:cs typeface="+mn-cs"/>
            </a:endParaRPr>
          </a:p>
        </p:txBody>
      </p:sp>
      <p:grpSp>
        <p:nvGrpSpPr>
          <p:cNvPr id="141" name="Group 9">
            <a:extLst>
              <a:ext uri="{FF2B5EF4-FFF2-40B4-BE49-F238E27FC236}">
                <a16:creationId xmlns:a16="http://schemas.microsoft.com/office/drawing/2014/main" id="{0B12D9F9-AAC2-4B94-A2ED-5810BD920071}"/>
              </a:ext>
            </a:extLst>
          </p:cNvPr>
          <p:cNvGrpSpPr/>
          <p:nvPr/>
        </p:nvGrpSpPr>
        <p:grpSpPr>
          <a:xfrm>
            <a:off x="8112677" y="2141678"/>
            <a:ext cx="3716715" cy="1034129"/>
            <a:chOff x="2551705" y="4283314"/>
            <a:chExt cx="2373022" cy="1034129"/>
          </a:xfrm>
        </p:grpSpPr>
        <p:sp>
          <p:nvSpPr>
            <p:cNvPr id="142" name="TextBox 14">
              <a:extLst>
                <a:ext uri="{FF2B5EF4-FFF2-40B4-BE49-F238E27FC236}">
                  <a16:creationId xmlns:a16="http://schemas.microsoft.com/office/drawing/2014/main" id="{FB8028FC-5844-49E3-BC56-D2CB17EF8AA4}"/>
                </a:ext>
              </a:extLst>
            </p:cNvPr>
            <p:cNvSpPr txBox="1"/>
            <p:nvPr/>
          </p:nvSpPr>
          <p:spPr>
            <a:xfrm>
              <a:off x="2551705" y="4560313"/>
              <a:ext cx="2357001" cy="7571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286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696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Si </a:t>
              </a:r>
              <a:r>
                <a:rPr kumimoji="0" lang="en-US" sz="1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F696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analizza</a:t>
              </a: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696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</a:t>
              </a:r>
              <a:r>
                <a:rPr kumimoji="0" lang="en-US" sz="1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F696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il</a:t>
              </a: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696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</a:t>
              </a:r>
              <a:r>
                <a:rPr kumimoji="0" lang="en-US" sz="1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F696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problema</a:t>
              </a: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696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</a:t>
              </a:r>
              <a:r>
                <a:rPr kumimoji="0" lang="en-US" sz="1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F696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individuando</a:t>
              </a: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696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le  </a:t>
              </a:r>
              <a:r>
                <a:rPr kumimoji="0" lang="en-US" sz="1600" b="1" i="0" u="sng" strike="noStrike" kern="1200" cap="none" spc="0" normalizeH="0" baseline="0" noProof="0" dirty="0" err="1">
                  <a:ln>
                    <a:noFill/>
                  </a:ln>
                  <a:solidFill>
                    <a:srgbClr val="FFF696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caratteristiche</a:t>
              </a: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696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</a:t>
              </a:r>
              <a:r>
                <a:rPr kumimoji="0" lang="en-US" sz="1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F696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delle</a:t>
              </a: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696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</a:t>
              </a:r>
              <a:r>
                <a:rPr kumimoji="0" lang="en-US" sz="1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F696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soluzioni</a:t>
              </a: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696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desiderate</a:t>
              </a:r>
            </a:p>
          </p:txBody>
        </p:sp>
        <p:sp>
          <p:nvSpPr>
            <p:cNvPr id="143" name="TextBox 15">
              <a:extLst>
                <a:ext uri="{FF2B5EF4-FFF2-40B4-BE49-F238E27FC236}">
                  <a16:creationId xmlns:a16="http://schemas.microsoft.com/office/drawing/2014/main" id="{2699A83F-60B7-4CBB-BDB5-904949F0C7C5}"/>
                </a:ext>
              </a:extLst>
            </p:cNvPr>
            <p:cNvSpPr txBox="1"/>
            <p:nvPr/>
          </p:nvSpPr>
          <p:spPr>
            <a:xfrm>
              <a:off x="2551705" y="4283314"/>
              <a:ext cx="23730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28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itchFamily="34" charset="0"/>
                  <a:ea typeface="굴림" panose="020B0600000101010101" pitchFamily="34" charset="-127"/>
                  <a:cs typeface="Arial" pitchFamily="34" charset="0"/>
                </a:rPr>
                <a:t>Cosa </a:t>
              </a:r>
              <a:r>
                <a:rPr kumimoji="0" lang="en-US" altLang="ko-KR" sz="16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itchFamily="34" charset="0"/>
                  <a:ea typeface="굴림" panose="020B0600000101010101" pitchFamily="34" charset="-127"/>
                  <a:cs typeface="Arial" pitchFamily="34" charset="0"/>
                </a:rPr>
                <a:t>voglio</a:t>
              </a:r>
              <a:r>
                <a:rPr kumimoji="0" lang="en-US" altLang="ko-KR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itchFamily="34" charset="0"/>
                  <a:ea typeface="굴림" panose="020B0600000101010101" pitchFamily="34" charset="-127"/>
                  <a:cs typeface="Arial" pitchFamily="34" charset="0"/>
                </a:rPr>
                <a:t> </a:t>
              </a:r>
              <a:r>
                <a:rPr kumimoji="0" lang="en-US" altLang="ko-KR" sz="16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itchFamily="34" charset="0"/>
                  <a:ea typeface="굴림" panose="020B0600000101010101" pitchFamily="34" charset="-127"/>
                  <a:cs typeface="Arial" pitchFamily="34" charset="0"/>
                </a:rPr>
                <a:t>ottenere</a:t>
              </a:r>
              <a:r>
                <a:rPr kumimoji="0" lang="en-US" altLang="ko-KR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itchFamily="34" charset="0"/>
                  <a:ea typeface="굴림" panose="020B0600000101010101" pitchFamily="34" charset="-127"/>
                  <a:cs typeface="Arial" pitchFamily="34" charset="0"/>
                </a:rPr>
                <a:t>?</a:t>
              </a:r>
              <a:endParaRPr kumimoji="0" lang="ko-KR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굴림" panose="020B0600000101010101" pitchFamily="34" charset="-127"/>
                <a:cs typeface="Arial" pitchFamily="34" charset="0"/>
              </a:endParaRPr>
            </a:p>
          </p:txBody>
        </p:sp>
      </p:grpSp>
      <p:sp>
        <p:nvSpPr>
          <p:cNvPr id="144" name="Rectangle 36">
            <a:extLst>
              <a:ext uri="{FF2B5EF4-FFF2-40B4-BE49-F238E27FC236}">
                <a16:creationId xmlns:a16="http://schemas.microsoft.com/office/drawing/2014/main" id="{3BE8B69A-A053-4E95-94A8-C0BE7DB82D2E}"/>
              </a:ext>
            </a:extLst>
          </p:cNvPr>
          <p:cNvSpPr/>
          <p:nvPr/>
        </p:nvSpPr>
        <p:spPr>
          <a:xfrm>
            <a:off x="7402462" y="5186768"/>
            <a:ext cx="411575" cy="344044"/>
          </a:xfrm>
          <a:custGeom>
            <a:avLst/>
            <a:gdLst/>
            <a:ahLst/>
            <a:cxnLst/>
            <a:rect l="l" t="t" r="r" b="b"/>
            <a:pathLst>
              <a:path w="3186824" h="2663936">
                <a:moveTo>
                  <a:pt x="2624444" y="2376100"/>
                </a:moveTo>
                <a:lnTo>
                  <a:pt x="2624444" y="2520100"/>
                </a:lnTo>
                <a:lnTo>
                  <a:pt x="2952463" y="2520100"/>
                </a:lnTo>
                <a:lnTo>
                  <a:pt x="2952463" y="2376100"/>
                </a:lnTo>
                <a:close/>
                <a:moveTo>
                  <a:pt x="210911" y="2376100"/>
                </a:moveTo>
                <a:lnTo>
                  <a:pt x="210911" y="2520100"/>
                </a:lnTo>
                <a:lnTo>
                  <a:pt x="538930" y="2520100"/>
                </a:lnTo>
                <a:lnTo>
                  <a:pt x="538930" y="2376100"/>
                </a:lnTo>
                <a:close/>
                <a:moveTo>
                  <a:pt x="2624444" y="2095269"/>
                </a:moveTo>
                <a:lnTo>
                  <a:pt x="2624444" y="2239269"/>
                </a:lnTo>
                <a:lnTo>
                  <a:pt x="2952463" y="2239269"/>
                </a:lnTo>
                <a:lnTo>
                  <a:pt x="2952463" y="2095269"/>
                </a:lnTo>
                <a:close/>
                <a:moveTo>
                  <a:pt x="210911" y="2095269"/>
                </a:moveTo>
                <a:lnTo>
                  <a:pt x="210911" y="2239269"/>
                </a:lnTo>
                <a:lnTo>
                  <a:pt x="538930" y="2239269"/>
                </a:lnTo>
                <a:lnTo>
                  <a:pt x="538930" y="2095269"/>
                </a:lnTo>
                <a:close/>
                <a:moveTo>
                  <a:pt x="2624444" y="1814436"/>
                </a:moveTo>
                <a:lnTo>
                  <a:pt x="2624444" y="1958436"/>
                </a:lnTo>
                <a:lnTo>
                  <a:pt x="2952463" y="1958436"/>
                </a:lnTo>
                <a:lnTo>
                  <a:pt x="2952463" y="1814436"/>
                </a:lnTo>
                <a:close/>
                <a:moveTo>
                  <a:pt x="210911" y="1814436"/>
                </a:moveTo>
                <a:lnTo>
                  <a:pt x="210911" y="1958436"/>
                </a:lnTo>
                <a:lnTo>
                  <a:pt x="538930" y="1958436"/>
                </a:lnTo>
                <a:lnTo>
                  <a:pt x="538930" y="1814436"/>
                </a:lnTo>
                <a:close/>
                <a:moveTo>
                  <a:pt x="2624444" y="1533603"/>
                </a:moveTo>
                <a:lnTo>
                  <a:pt x="2624444" y="1677603"/>
                </a:lnTo>
                <a:lnTo>
                  <a:pt x="2952463" y="1677603"/>
                </a:lnTo>
                <a:lnTo>
                  <a:pt x="2952463" y="1533603"/>
                </a:lnTo>
                <a:close/>
                <a:moveTo>
                  <a:pt x="210911" y="1533603"/>
                </a:moveTo>
                <a:lnTo>
                  <a:pt x="210911" y="1677603"/>
                </a:lnTo>
                <a:lnTo>
                  <a:pt x="538930" y="1677603"/>
                </a:lnTo>
                <a:lnTo>
                  <a:pt x="538930" y="1533603"/>
                </a:lnTo>
                <a:close/>
                <a:moveTo>
                  <a:pt x="2624444" y="1252770"/>
                </a:moveTo>
                <a:lnTo>
                  <a:pt x="2624444" y="1396770"/>
                </a:lnTo>
                <a:lnTo>
                  <a:pt x="2952463" y="1396770"/>
                </a:lnTo>
                <a:lnTo>
                  <a:pt x="2952463" y="1252770"/>
                </a:lnTo>
                <a:close/>
                <a:moveTo>
                  <a:pt x="210911" y="1252770"/>
                </a:moveTo>
                <a:lnTo>
                  <a:pt x="210911" y="1396770"/>
                </a:lnTo>
                <a:lnTo>
                  <a:pt x="538930" y="1396770"/>
                </a:lnTo>
                <a:lnTo>
                  <a:pt x="538930" y="1252770"/>
                </a:lnTo>
                <a:close/>
                <a:moveTo>
                  <a:pt x="2624444" y="971937"/>
                </a:moveTo>
                <a:lnTo>
                  <a:pt x="2624444" y="1115937"/>
                </a:lnTo>
                <a:lnTo>
                  <a:pt x="2952463" y="1115937"/>
                </a:lnTo>
                <a:lnTo>
                  <a:pt x="2952463" y="971937"/>
                </a:lnTo>
                <a:close/>
                <a:moveTo>
                  <a:pt x="210911" y="971937"/>
                </a:moveTo>
                <a:lnTo>
                  <a:pt x="210911" y="1115937"/>
                </a:lnTo>
                <a:lnTo>
                  <a:pt x="538930" y="1115937"/>
                </a:lnTo>
                <a:lnTo>
                  <a:pt x="538930" y="971937"/>
                </a:lnTo>
                <a:close/>
                <a:moveTo>
                  <a:pt x="2624444" y="691104"/>
                </a:moveTo>
                <a:lnTo>
                  <a:pt x="2624444" y="835104"/>
                </a:lnTo>
                <a:lnTo>
                  <a:pt x="2952463" y="835104"/>
                </a:lnTo>
                <a:lnTo>
                  <a:pt x="2952463" y="691104"/>
                </a:lnTo>
                <a:close/>
                <a:moveTo>
                  <a:pt x="210911" y="691104"/>
                </a:moveTo>
                <a:lnTo>
                  <a:pt x="210911" y="835104"/>
                </a:lnTo>
                <a:lnTo>
                  <a:pt x="538930" y="835104"/>
                </a:lnTo>
                <a:lnTo>
                  <a:pt x="538930" y="691104"/>
                </a:lnTo>
                <a:close/>
                <a:moveTo>
                  <a:pt x="988006" y="552354"/>
                </a:moveTo>
                <a:lnTo>
                  <a:pt x="988006" y="2111583"/>
                </a:lnTo>
                <a:lnTo>
                  <a:pt x="2332169" y="1331969"/>
                </a:lnTo>
                <a:close/>
                <a:moveTo>
                  <a:pt x="2624444" y="410271"/>
                </a:moveTo>
                <a:lnTo>
                  <a:pt x="2624444" y="554271"/>
                </a:lnTo>
                <a:lnTo>
                  <a:pt x="2952463" y="554271"/>
                </a:lnTo>
                <a:lnTo>
                  <a:pt x="2952463" y="410271"/>
                </a:lnTo>
                <a:close/>
                <a:moveTo>
                  <a:pt x="210911" y="410271"/>
                </a:moveTo>
                <a:lnTo>
                  <a:pt x="210911" y="554271"/>
                </a:lnTo>
                <a:lnTo>
                  <a:pt x="538930" y="554271"/>
                </a:lnTo>
                <a:lnTo>
                  <a:pt x="538930" y="410271"/>
                </a:lnTo>
                <a:close/>
                <a:moveTo>
                  <a:pt x="2624444" y="129438"/>
                </a:moveTo>
                <a:lnTo>
                  <a:pt x="2624444" y="273438"/>
                </a:lnTo>
                <a:lnTo>
                  <a:pt x="2952463" y="273438"/>
                </a:lnTo>
                <a:lnTo>
                  <a:pt x="2952463" y="129438"/>
                </a:lnTo>
                <a:close/>
                <a:moveTo>
                  <a:pt x="210911" y="129438"/>
                </a:moveTo>
                <a:lnTo>
                  <a:pt x="210911" y="273438"/>
                </a:lnTo>
                <a:lnTo>
                  <a:pt x="538930" y="273438"/>
                </a:lnTo>
                <a:lnTo>
                  <a:pt x="538930" y="129438"/>
                </a:lnTo>
                <a:close/>
                <a:moveTo>
                  <a:pt x="0" y="0"/>
                </a:moveTo>
                <a:lnTo>
                  <a:pt x="3186824" y="0"/>
                </a:lnTo>
                <a:lnTo>
                  <a:pt x="3186824" y="2663936"/>
                </a:lnTo>
                <a:lnTo>
                  <a:pt x="0" y="266393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2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굴림" panose="020B0600000101010101" pitchFamily="34" charset="-127"/>
              <a:cs typeface="+mn-cs"/>
            </a:endParaRPr>
          </a:p>
        </p:txBody>
      </p:sp>
      <p:sp>
        <p:nvSpPr>
          <p:cNvPr id="145" name="Rounded Rectangle 27">
            <a:extLst>
              <a:ext uri="{FF2B5EF4-FFF2-40B4-BE49-F238E27FC236}">
                <a16:creationId xmlns:a16="http://schemas.microsoft.com/office/drawing/2014/main" id="{378BA31E-8D3A-49A4-968E-7F9876D2C4B4}"/>
              </a:ext>
            </a:extLst>
          </p:cNvPr>
          <p:cNvSpPr/>
          <p:nvPr/>
        </p:nvSpPr>
        <p:spPr>
          <a:xfrm>
            <a:off x="7382026" y="2490680"/>
            <a:ext cx="425042" cy="326490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2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굴림" panose="020B0600000101010101" pitchFamily="34" charset="-127"/>
              <a:cs typeface="+mn-cs"/>
            </a:endParaRPr>
          </a:p>
        </p:txBody>
      </p:sp>
      <p:sp>
        <p:nvSpPr>
          <p:cNvPr id="146" name="Rectangle 16">
            <a:extLst>
              <a:ext uri="{FF2B5EF4-FFF2-40B4-BE49-F238E27FC236}">
                <a16:creationId xmlns:a16="http://schemas.microsoft.com/office/drawing/2014/main" id="{FE462A93-7D09-4874-A0EE-62AE9FAA39C7}"/>
              </a:ext>
            </a:extLst>
          </p:cNvPr>
          <p:cNvSpPr/>
          <p:nvPr/>
        </p:nvSpPr>
        <p:spPr>
          <a:xfrm>
            <a:off x="7386332" y="3859293"/>
            <a:ext cx="432135" cy="284005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2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굴림" panose="020B0600000101010101" pitchFamily="34" charset="-127"/>
              <a:cs typeface="+mn-cs"/>
            </a:endParaRPr>
          </a:p>
        </p:txBody>
      </p:sp>
      <p:pic>
        <p:nvPicPr>
          <p:cNvPr id="151" name="Picture 49" descr="E:\002-KIMS BUSINESS\000-B-KIMS-소스 분류-2014\02-OBJECTS-모컴-액션-이미지\05-모니터\01-imac-kims수정-모니터.png">
            <a:extLst>
              <a:ext uri="{FF2B5EF4-FFF2-40B4-BE49-F238E27FC236}">
                <a16:creationId xmlns:a16="http://schemas.microsoft.com/office/drawing/2014/main" id="{A01AD84C-B4FD-4272-AE83-1EF45CD558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90135" y="2854956"/>
            <a:ext cx="4221574" cy="4003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2" name="그림 개체 틀 2">
            <a:extLst>
              <a:ext uri="{FF2B5EF4-FFF2-40B4-BE49-F238E27FC236}">
                <a16:creationId xmlns:a16="http://schemas.microsoft.com/office/drawing/2014/main" id="{465C08C1-8383-4A50-BA3A-9AB65F226D73}"/>
              </a:ext>
            </a:extLst>
          </p:cNvPr>
          <p:cNvSpPr txBox="1">
            <a:spLocks/>
          </p:cNvSpPr>
          <p:nvPr/>
        </p:nvSpPr>
        <p:spPr>
          <a:xfrm flipH="1">
            <a:off x="878088" y="3039081"/>
            <a:ext cx="3845667" cy="2564084"/>
          </a:xfrm>
          <a:custGeom>
            <a:avLst/>
            <a:gdLst>
              <a:gd name="connsiteX0" fmla="*/ 0 w 4495800"/>
              <a:gd name="connsiteY0" fmla="*/ 0 h 2593057"/>
              <a:gd name="connsiteX1" fmla="*/ 4495800 w 4495800"/>
              <a:gd name="connsiteY1" fmla="*/ 0 h 2593057"/>
              <a:gd name="connsiteX2" fmla="*/ 4495800 w 4495800"/>
              <a:gd name="connsiteY2" fmla="*/ 2593057 h 2593057"/>
              <a:gd name="connsiteX3" fmla="*/ 0 w 4495800"/>
              <a:gd name="connsiteY3" fmla="*/ 2593057 h 2593057"/>
              <a:gd name="connsiteX4" fmla="*/ 0 w 4495800"/>
              <a:gd name="connsiteY4" fmla="*/ 0 h 2593057"/>
              <a:gd name="connsiteX0" fmla="*/ 0 w 4495800"/>
              <a:gd name="connsiteY0" fmla="*/ 656948 h 3250005"/>
              <a:gd name="connsiteX1" fmla="*/ 2951085 w 4495800"/>
              <a:gd name="connsiteY1" fmla="*/ 0 h 3250005"/>
              <a:gd name="connsiteX2" fmla="*/ 4495800 w 4495800"/>
              <a:gd name="connsiteY2" fmla="*/ 3250005 h 3250005"/>
              <a:gd name="connsiteX3" fmla="*/ 0 w 4495800"/>
              <a:gd name="connsiteY3" fmla="*/ 3250005 h 3250005"/>
              <a:gd name="connsiteX4" fmla="*/ 0 w 4495800"/>
              <a:gd name="connsiteY4" fmla="*/ 656948 h 3250005"/>
              <a:gd name="connsiteX0" fmla="*/ 106532 w 4602332"/>
              <a:gd name="connsiteY0" fmla="*/ 656948 h 3250005"/>
              <a:gd name="connsiteX1" fmla="*/ 3057617 w 4602332"/>
              <a:gd name="connsiteY1" fmla="*/ 0 h 3250005"/>
              <a:gd name="connsiteX2" fmla="*/ 4602332 w 4602332"/>
              <a:gd name="connsiteY2" fmla="*/ 3250005 h 3250005"/>
              <a:gd name="connsiteX3" fmla="*/ 0 w 4602332"/>
              <a:gd name="connsiteY3" fmla="*/ 2584180 h 3250005"/>
              <a:gd name="connsiteX4" fmla="*/ 106532 w 4602332"/>
              <a:gd name="connsiteY4" fmla="*/ 656948 h 3250005"/>
              <a:gd name="connsiteX0" fmla="*/ 106532 w 3057617"/>
              <a:gd name="connsiteY0" fmla="*/ 656948 h 2584180"/>
              <a:gd name="connsiteX1" fmla="*/ 3057617 w 3057617"/>
              <a:gd name="connsiteY1" fmla="*/ 0 h 2584180"/>
              <a:gd name="connsiteX2" fmla="*/ 2196483 w 3057617"/>
              <a:gd name="connsiteY2" fmla="*/ 2122541 h 2584180"/>
              <a:gd name="connsiteX3" fmla="*/ 0 w 3057617"/>
              <a:gd name="connsiteY3" fmla="*/ 2584180 h 2584180"/>
              <a:gd name="connsiteX4" fmla="*/ 106532 w 3057617"/>
              <a:gd name="connsiteY4" fmla="*/ 656948 h 2584180"/>
              <a:gd name="connsiteX0" fmla="*/ 106532 w 3057617"/>
              <a:gd name="connsiteY0" fmla="*/ 656948 h 2681834"/>
              <a:gd name="connsiteX1" fmla="*/ 3057617 w 3057617"/>
              <a:gd name="connsiteY1" fmla="*/ 0 h 2681834"/>
              <a:gd name="connsiteX2" fmla="*/ 2897819 w 3057617"/>
              <a:gd name="connsiteY2" fmla="*/ 2681834 h 2681834"/>
              <a:gd name="connsiteX3" fmla="*/ 0 w 3057617"/>
              <a:gd name="connsiteY3" fmla="*/ 2584180 h 2681834"/>
              <a:gd name="connsiteX4" fmla="*/ 106532 w 3057617"/>
              <a:gd name="connsiteY4" fmla="*/ 656948 h 2681834"/>
              <a:gd name="connsiteX0" fmla="*/ 0 w 2951085"/>
              <a:gd name="connsiteY0" fmla="*/ 656948 h 2681834"/>
              <a:gd name="connsiteX1" fmla="*/ 2951085 w 2951085"/>
              <a:gd name="connsiteY1" fmla="*/ 0 h 2681834"/>
              <a:gd name="connsiteX2" fmla="*/ 2791287 w 2951085"/>
              <a:gd name="connsiteY2" fmla="*/ 2681834 h 2681834"/>
              <a:gd name="connsiteX3" fmla="*/ 594804 w 2951085"/>
              <a:gd name="connsiteY3" fmla="*/ 2335605 h 2681834"/>
              <a:gd name="connsiteX4" fmla="*/ 0 w 2951085"/>
              <a:gd name="connsiteY4" fmla="*/ 656948 h 2681834"/>
              <a:gd name="connsiteX0" fmla="*/ 115409 w 3066494"/>
              <a:gd name="connsiteY0" fmla="*/ 656948 h 2681834"/>
              <a:gd name="connsiteX1" fmla="*/ 3066494 w 3066494"/>
              <a:gd name="connsiteY1" fmla="*/ 0 h 2681834"/>
              <a:gd name="connsiteX2" fmla="*/ 2906696 w 3066494"/>
              <a:gd name="connsiteY2" fmla="*/ 2681834 h 2681834"/>
              <a:gd name="connsiteX3" fmla="*/ 0 w 3066494"/>
              <a:gd name="connsiteY3" fmla="*/ 2557547 h 2681834"/>
              <a:gd name="connsiteX4" fmla="*/ 115409 w 3066494"/>
              <a:gd name="connsiteY4" fmla="*/ 656948 h 2681834"/>
              <a:gd name="connsiteX0" fmla="*/ 115409 w 2906696"/>
              <a:gd name="connsiteY0" fmla="*/ 292964 h 2317850"/>
              <a:gd name="connsiteX1" fmla="*/ 2853430 w 2906696"/>
              <a:gd name="connsiteY1" fmla="*/ 0 h 2317850"/>
              <a:gd name="connsiteX2" fmla="*/ 2906696 w 2906696"/>
              <a:gd name="connsiteY2" fmla="*/ 2317850 h 2317850"/>
              <a:gd name="connsiteX3" fmla="*/ 0 w 2906696"/>
              <a:gd name="connsiteY3" fmla="*/ 2193563 h 2317850"/>
              <a:gd name="connsiteX4" fmla="*/ 115409 w 2906696"/>
              <a:gd name="connsiteY4" fmla="*/ 292964 h 2317850"/>
              <a:gd name="connsiteX0" fmla="*/ 115409 w 3057617"/>
              <a:gd name="connsiteY0" fmla="*/ 648071 h 2672957"/>
              <a:gd name="connsiteX1" fmla="*/ 3057617 w 3057617"/>
              <a:gd name="connsiteY1" fmla="*/ 0 h 2672957"/>
              <a:gd name="connsiteX2" fmla="*/ 2906696 w 3057617"/>
              <a:gd name="connsiteY2" fmla="*/ 2672957 h 2672957"/>
              <a:gd name="connsiteX3" fmla="*/ 0 w 3057617"/>
              <a:gd name="connsiteY3" fmla="*/ 2548670 h 2672957"/>
              <a:gd name="connsiteX4" fmla="*/ 115409 w 3057617"/>
              <a:gd name="connsiteY4" fmla="*/ 648071 h 2672957"/>
              <a:gd name="connsiteX0" fmla="*/ 115409 w 2971257"/>
              <a:gd name="connsiteY0" fmla="*/ 510911 h 2535797"/>
              <a:gd name="connsiteX1" fmla="*/ 2971257 w 2971257"/>
              <a:gd name="connsiteY1" fmla="*/ 0 h 2535797"/>
              <a:gd name="connsiteX2" fmla="*/ 2906696 w 2971257"/>
              <a:gd name="connsiteY2" fmla="*/ 2535797 h 2535797"/>
              <a:gd name="connsiteX3" fmla="*/ 0 w 2971257"/>
              <a:gd name="connsiteY3" fmla="*/ 2411510 h 2535797"/>
              <a:gd name="connsiteX4" fmla="*/ 115409 w 2971257"/>
              <a:gd name="connsiteY4" fmla="*/ 510911 h 2535797"/>
              <a:gd name="connsiteX0" fmla="*/ 115409 w 3077937"/>
              <a:gd name="connsiteY0" fmla="*/ 668391 h 2693277"/>
              <a:gd name="connsiteX1" fmla="*/ 3077937 w 3077937"/>
              <a:gd name="connsiteY1" fmla="*/ 0 h 2693277"/>
              <a:gd name="connsiteX2" fmla="*/ 2906696 w 3077937"/>
              <a:gd name="connsiteY2" fmla="*/ 2693277 h 2693277"/>
              <a:gd name="connsiteX3" fmla="*/ 0 w 3077937"/>
              <a:gd name="connsiteY3" fmla="*/ 2568990 h 2693277"/>
              <a:gd name="connsiteX4" fmla="*/ 115409 w 3077937"/>
              <a:gd name="connsiteY4" fmla="*/ 668391 h 2693277"/>
              <a:gd name="connsiteX0" fmla="*/ 115409 w 3077937"/>
              <a:gd name="connsiteY0" fmla="*/ 668391 h 2568990"/>
              <a:gd name="connsiteX1" fmla="*/ 3077937 w 3077937"/>
              <a:gd name="connsiteY1" fmla="*/ 0 h 2568990"/>
              <a:gd name="connsiteX2" fmla="*/ 2769536 w 3077937"/>
              <a:gd name="connsiteY2" fmla="*/ 2535797 h 2568990"/>
              <a:gd name="connsiteX3" fmla="*/ 0 w 3077937"/>
              <a:gd name="connsiteY3" fmla="*/ 2568990 h 2568990"/>
              <a:gd name="connsiteX4" fmla="*/ 115409 w 3077937"/>
              <a:gd name="connsiteY4" fmla="*/ 668391 h 2568990"/>
              <a:gd name="connsiteX0" fmla="*/ 115409 w 3077937"/>
              <a:gd name="connsiteY0" fmla="*/ 668391 h 2693277"/>
              <a:gd name="connsiteX1" fmla="*/ 3077937 w 3077937"/>
              <a:gd name="connsiteY1" fmla="*/ 0 h 2693277"/>
              <a:gd name="connsiteX2" fmla="*/ 2916856 w 3077937"/>
              <a:gd name="connsiteY2" fmla="*/ 2693277 h 2693277"/>
              <a:gd name="connsiteX3" fmla="*/ 0 w 3077937"/>
              <a:gd name="connsiteY3" fmla="*/ 2568990 h 2693277"/>
              <a:gd name="connsiteX4" fmla="*/ 115409 w 3077937"/>
              <a:gd name="connsiteY4" fmla="*/ 668391 h 2693277"/>
              <a:gd name="connsiteX0" fmla="*/ 0 w 2962528"/>
              <a:gd name="connsiteY0" fmla="*/ 668391 h 2693277"/>
              <a:gd name="connsiteX1" fmla="*/ 2962528 w 2962528"/>
              <a:gd name="connsiteY1" fmla="*/ 0 h 2693277"/>
              <a:gd name="connsiteX2" fmla="*/ 2801447 w 2962528"/>
              <a:gd name="connsiteY2" fmla="*/ 2693277 h 2693277"/>
              <a:gd name="connsiteX3" fmla="*/ 331631 w 2962528"/>
              <a:gd name="connsiteY3" fmla="*/ 2289590 h 2693277"/>
              <a:gd name="connsiteX4" fmla="*/ 0 w 2962528"/>
              <a:gd name="connsiteY4" fmla="*/ 668391 h 2693277"/>
              <a:gd name="connsiteX0" fmla="*/ 120489 w 3083017"/>
              <a:gd name="connsiteY0" fmla="*/ 668391 h 2693277"/>
              <a:gd name="connsiteX1" fmla="*/ 3083017 w 3083017"/>
              <a:gd name="connsiteY1" fmla="*/ 0 h 2693277"/>
              <a:gd name="connsiteX2" fmla="*/ 2921936 w 3083017"/>
              <a:gd name="connsiteY2" fmla="*/ 2693277 h 2693277"/>
              <a:gd name="connsiteX3" fmla="*/ 0 w 3083017"/>
              <a:gd name="connsiteY3" fmla="*/ 2574070 h 2693277"/>
              <a:gd name="connsiteX4" fmla="*/ 120489 w 3083017"/>
              <a:gd name="connsiteY4" fmla="*/ 668391 h 2693277"/>
              <a:gd name="connsiteX0" fmla="*/ 262729 w 3083017"/>
              <a:gd name="connsiteY0" fmla="*/ 841111 h 2693277"/>
              <a:gd name="connsiteX1" fmla="*/ 3083017 w 3083017"/>
              <a:gd name="connsiteY1" fmla="*/ 0 h 2693277"/>
              <a:gd name="connsiteX2" fmla="*/ 2921936 w 3083017"/>
              <a:gd name="connsiteY2" fmla="*/ 2693277 h 2693277"/>
              <a:gd name="connsiteX3" fmla="*/ 0 w 3083017"/>
              <a:gd name="connsiteY3" fmla="*/ 2574070 h 2693277"/>
              <a:gd name="connsiteX4" fmla="*/ 262729 w 3083017"/>
              <a:gd name="connsiteY4" fmla="*/ 841111 h 2693277"/>
              <a:gd name="connsiteX0" fmla="*/ 105249 w 3083017"/>
              <a:gd name="connsiteY0" fmla="*/ 709031 h 2693277"/>
              <a:gd name="connsiteX1" fmla="*/ 3083017 w 3083017"/>
              <a:gd name="connsiteY1" fmla="*/ 0 h 2693277"/>
              <a:gd name="connsiteX2" fmla="*/ 2921936 w 3083017"/>
              <a:gd name="connsiteY2" fmla="*/ 2693277 h 2693277"/>
              <a:gd name="connsiteX3" fmla="*/ 0 w 3083017"/>
              <a:gd name="connsiteY3" fmla="*/ 2574070 h 2693277"/>
              <a:gd name="connsiteX4" fmla="*/ 105249 w 3083017"/>
              <a:gd name="connsiteY4" fmla="*/ 709031 h 2693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83017" h="2693277">
                <a:moveTo>
                  <a:pt x="105249" y="709031"/>
                </a:moveTo>
                <a:lnTo>
                  <a:pt x="3083017" y="0"/>
                </a:lnTo>
                <a:lnTo>
                  <a:pt x="2921936" y="2693277"/>
                </a:lnTo>
                <a:lnTo>
                  <a:pt x="0" y="2574070"/>
                </a:lnTo>
                <a:lnTo>
                  <a:pt x="105249" y="709031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25400">
            <a:noFill/>
          </a:ln>
          <a:effectLst/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indent="0" algn="ctr" defTabSz="914400" rtl="0" eaLnBrk="1" latinLnBrk="1" hangingPunct="1">
              <a:buFontTx/>
              <a:buNone/>
              <a:defRPr sz="1600" kern="1200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/>
              <a:ea typeface="굴림" panose="020B0600000101010101" pitchFamily="34" charset="-127"/>
              <a:cs typeface="Arial" pitchFamily="34" charset="0"/>
            </a:endParaRPr>
          </a:p>
        </p:txBody>
      </p:sp>
      <p:sp>
        <p:nvSpPr>
          <p:cNvPr id="153" name="Freeform 52">
            <a:extLst>
              <a:ext uri="{FF2B5EF4-FFF2-40B4-BE49-F238E27FC236}">
                <a16:creationId xmlns:a16="http://schemas.microsoft.com/office/drawing/2014/main" id="{AE52CEB2-8B86-4506-B62A-F627F36484F7}"/>
              </a:ext>
            </a:extLst>
          </p:cNvPr>
          <p:cNvSpPr/>
          <p:nvPr/>
        </p:nvSpPr>
        <p:spPr>
          <a:xfrm>
            <a:off x="877687" y="3038120"/>
            <a:ext cx="1663354" cy="2567578"/>
          </a:xfrm>
          <a:custGeom>
            <a:avLst/>
            <a:gdLst>
              <a:gd name="connsiteX0" fmla="*/ 1391479 w 1534602"/>
              <a:gd name="connsiteY0" fmla="*/ 286247 h 2631882"/>
              <a:gd name="connsiteX1" fmla="*/ 1534602 w 1534602"/>
              <a:gd name="connsiteY1" fmla="*/ 858741 h 2631882"/>
              <a:gd name="connsiteX2" fmla="*/ 1152940 w 1534602"/>
              <a:gd name="connsiteY2" fmla="*/ 1789043 h 2631882"/>
              <a:gd name="connsiteX3" fmla="*/ 1534602 w 1534602"/>
              <a:gd name="connsiteY3" fmla="*/ 2576223 h 2631882"/>
              <a:gd name="connsiteX4" fmla="*/ 198783 w 1534602"/>
              <a:gd name="connsiteY4" fmla="*/ 2631882 h 2631882"/>
              <a:gd name="connsiteX5" fmla="*/ 0 w 1534602"/>
              <a:gd name="connsiteY5" fmla="*/ 0 h 2631882"/>
              <a:gd name="connsiteX6" fmla="*/ 1391479 w 1534602"/>
              <a:gd name="connsiteY6" fmla="*/ 286247 h 2631882"/>
              <a:gd name="connsiteX0" fmla="*/ 1391479 w 1534602"/>
              <a:gd name="connsiteY0" fmla="*/ 286247 h 2631882"/>
              <a:gd name="connsiteX1" fmla="*/ 1534602 w 1534602"/>
              <a:gd name="connsiteY1" fmla="*/ 858741 h 2631882"/>
              <a:gd name="connsiteX2" fmla="*/ 1152940 w 1534602"/>
              <a:gd name="connsiteY2" fmla="*/ 1789043 h 2631882"/>
              <a:gd name="connsiteX3" fmla="*/ 1534602 w 1534602"/>
              <a:gd name="connsiteY3" fmla="*/ 2576223 h 2631882"/>
              <a:gd name="connsiteX4" fmla="*/ 198783 w 1534602"/>
              <a:gd name="connsiteY4" fmla="*/ 2631882 h 2631882"/>
              <a:gd name="connsiteX5" fmla="*/ 0 w 1534602"/>
              <a:gd name="connsiteY5" fmla="*/ 0 h 2631882"/>
              <a:gd name="connsiteX6" fmla="*/ 1391479 w 1534602"/>
              <a:gd name="connsiteY6" fmla="*/ 286247 h 2631882"/>
              <a:gd name="connsiteX0" fmla="*/ 1391479 w 1534602"/>
              <a:gd name="connsiteY0" fmla="*/ 286247 h 2631882"/>
              <a:gd name="connsiteX1" fmla="*/ 1534602 w 1534602"/>
              <a:gd name="connsiteY1" fmla="*/ 858741 h 2631882"/>
              <a:gd name="connsiteX2" fmla="*/ 1152940 w 1534602"/>
              <a:gd name="connsiteY2" fmla="*/ 1789043 h 2631882"/>
              <a:gd name="connsiteX3" fmla="*/ 1534602 w 1534602"/>
              <a:gd name="connsiteY3" fmla="*/ 2576223 h 2631882"/>
              <a:gd name="connsiteX4" fmla="*/ 198783 w 1534602"/>
              <a:gd name="connsiteY4" fmla="*/ 2631882 h 2631882"/>
              <a:gd name="connsiteX5" fmla="*/ 0 w 1534602"/>
              <a:gd name="connsiteY5" fmla="*/ 0 h 2631882"/>
              <a:gd name="connsiteX6" fmla="*/ 1391479 w 1534602"/>
              <a:gd name="connsiteY6" fmla="*/ 286247 h 2631882"/>
              <a:gd name="connsiteX0" fmla="*/ 1391479 w 1534602"/>
              <a:gd name="connsiteY0" fmla="*/ 286247 h 2631882"/>
              <a:gd name="connsiteX1" fmla="*/ 1534602 w 1534602"/>
              <a:gd name="connsiteY1" fmla="*/ 858741 h 2631882"/>
              <a:gd name="connsiteX2" fmla="*/ 1152940 w 1534602"/>
              <a:gd name="connsiteY2" fmla="*/ 1789043 h 2631882"/>
              <a:gd name="connsiteX3" fmla="*/ 1534602 w 1534602"/>
              <a:gd name="connsiteY3" fmla="*/ 2576223 h 2631882"/>
              <a:gd name="connsiteX4" fmla="*/ 198783 w 1534602"/>
              <a:gd name="connsiteY4" fmla="*/ 2631882 h 2631882"/>
              <a:gd name="connsiteX5" fmla="*/ 0 w 1534602"/>
              <a:gd name="connsiteY5" fmla="*/ 0 h 2631882"/>
              <a:gd name="connsiteX6" fmla="*/ 1391479 w 1534602"/>
              <a:gd name="connsiteY6" fmla="*/ 286247 h 2631882"/>
              <a:gd name="connsiteX0" fmla="*/ 1391479 w 1534602"/>
              <a:gd name="connsiteY0" fmla="*/ 286247 h 2631882"/>
              <a:gd name="connsiteX1" fmla="*/ 1534602 w 1534602"/>
              <a:gd name="connsiteY1" fmla="*/ 858741 h 2631882"/>
              <a:gd name="connsiteX2" fmla="*/ 1152940 w 1534602"/>
              <a:gd name="connsiteY2" fmla="*/ 1789043 h 2631882"/>
              <a:gd name="connsiteX3" fmla="*/ 1534602 w 1534602"/>
              <a:gd name="connsiteY3" fmla="*/ 2576223 h 2631882"/>
              <a:gd name="connsiteX4" fmla="*/ 166977 w 1534602"/>
              <a:gd name="connsiteY4" fmla="*/ 2631882 h 2631882"/>
              <a:gd name="connsiteX5" fmla="*/ 0 w 1534602"/>
              <a:gd name="connsiteY5" fmla="*/ 0 h 2631882"/>
              <a:gd name="connsiteX6" fmla="*/ 1391479 w 1534602"/>
              <a:gd name="connsiteY6" fmla="*/ 286247 h 2631882"/>
              <a:gd name="connsiteX0" fmla="*/ 1391479 w 1550504"/>
              <a:gd name="connsiteY0" fmla="*/ 286247 h 2631882"/>
              <a:gd name="connsiteX1" fmla="*/ 1534602 w 1550504"/>
              <a:gd name="connsiteY1" fmla="*/ 858741 h 2631882"/>
              <a:gd name="connsiteX2" fmla="*/ 1152940 w 1550504"/>
              <a:gd name="connsiteY2" fmla="*/ 1789043 h 2631882"/>
              <a:gd name="connsiteX3" fmla="*/ 1550504 w 1550504"/>
              <a:gd name="connsiteY3" fmla="*/ 2600077 h 2631882"/>
              <a:gd name="connsiteX4" fmla="*/ 166977 w 1550504"/>
              <a:gd name="connsiteY4" fmla="*/ 2631882 h 2631882"/>
              <a:gd name="connsiteX5" fmla="*/ 0 w 1550504"/>
              <a:gd name="connsiteY5" fmla="*/ 0 h 2631882"/>
              <a:gd name="connsiteX6" fmla="*/ 1391479 w 1550504"/>
              <a:gd name="connsiteY6" fmla="*/ 286247 h 2631882"/>
              <a:gd name="connsiteX0" fmla="*/ 1391479 w 1550504"/>
              <a:gd name="connsiteY0" fmla="*/ 286247 h 2631882"/>
              <a:gd name="connsiteX1" fmla="*/ 1478943 w 1550504"/>
              <a:gd name="connsiteY1" fmla="*/ 906449 h 2631882"/>
              <a:gd name="connsiteX2" fmla="*/ 1152940 w 1550504"/>
              <a:gd name="connsiteY2" fmla="*/ 1789043 h 2631882"/>
              <a:gd name="connsiteX3" fmla="*/ 1550504 w 1550504"/>
              <a:gd name="connsiteY3" fmla="*/ 2600077 h 2631882"/>
              <a:gd name="connsiteX4" fmla="*/ 166977 w 1550504"/>
              <a:gd name="connsiteY4" fmla="*/ 2631882 h 2631882"/>
              <a:gd name="connsiteX5" fmla="*/ 0 w 1550504"/>
              <a:gd name="connsiteY5" fmla="*/ 0 h 2631882"/>
              <a:gd name="connsiteX6" fmla="*/ 1391479 w 1550504"/>
              <a:gd name="connsiteY6" fmla="*/ 286247 h 2631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50504" h="2631882">
                <a:moveTo>
                  <a:pt x="1391479" y="286247"/>
                </a:moveTo>
                <a:lnTo>
                  <a:pt x="1478943" y="906449"/>
                </a:lnTo>
                <a:cubicBezTo>
                  <a:pt x="1216550" y="1327869"/>
                  <a:pt x="1129087" y="1566406"/>
                  <a:pt x="1152940" y="1789043"/>
                </a:cubicBezTo>
                <a:cubicBezTo>
                  <a:pt x="1192696" y="2115047"/>
                  <a:pt x="1423283" y="2337684"/>
                  <a:pt x="1550504" y="2600077"/>
                </a:cubicBezTo>
                <a:lnTo>
                  <a:pt x="166977" y="2631882"/>
                </a:lnTo>
                <a:lnTo>
                  <a:pt x="0" y="0"/>
                </a:lnTo>
                <a:lnTo>
                  <a:pt x="1391479" y="286247"/>
                </a:lnTo>
                <a:close/>
              </a:path>
            </a:pathLst>
          </a:custGeom>
          <a:solidFill>
            <a:srgbClr val="FFF6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굴림" panose="020B0600000101010101" pitchFamily="34" charset="-127"/>
              <a:cs typeface="+mn-cs"/>
            </a:endParaRPr>
          </a:p>
        </p:txBody>
      </p:sp>
      <p:sp>
        <p:nvSpPr>
          <p:cNvPr id="154" name="Freeform 51">
            <a:extLst>
              <a:ext uri="{FF2B5EF4-FFF2-40B4-BE49-F238E27FC236}">
                <a16:creationId xmlns:a16="http://schemas.microsoft.com/office/drawing/2014/main" id="{39BC8779-E857-4277-A85B-98EE76ADF79B}"/>
              </a:ext>
            </a:extLst>
          </p:cNvPr>
          <p:cNvSpPr/>
          <p:nvPr/>
        </p:nvSpPr>
        <p:spPr>
          <a:xfrm>
            <a:off x="2327879" y="3054243"/>
            <a:ext cx="4194124" cy="1735966"/>
          </a:xfrm>
          <a:custGeom>
            <a:avLst/>
            <a:gdLst>
              <a:gd name="connsiteX0" fmla="*/ 3418711 w 3909575"/>
              <a:gd name="connsiteY0" fmla="*/ 1537 h 1788689"/>
              <a:gd name="connsiteX1" fmla="*/ 3368419 w 3909575"/>
              <a:gd name="connsiteY1" fmla="*/ 121871 h 1788689"/>
              <a:gd name="connsiteX2" fmla="*/ 3176755 w 3909575"/>
              <a:gd name="connsiteY2" fmla="*/ 166181 h 1788689"/>
              <a:gd name="connsiteX3" fmla="*/ 3416930 w 3909575"/>
              <a:gd name="connsiteY3" fmla="*/ 157930 h 1788689"/>
              <a:gd name="connsiteX4" fmla="*/ 3701848 w 3909575"/>
              <a:gd name="connsiteY4" fmla="*/ 27103 h 1788689"/>
              <a:gd name="connsiteX5" fmla="*/ 3909575 w 3909575"/>
              <a:gd name="connsiteY5" fmla="*/ 58533 h 1788689"/>
              <a:gd name="connsiteX6" fmla="*/ 3805270 w 3909575"/>
              <a:gd name="connsiteY6" fmla="*/ 99736 h 1788689"/>
              <a:gd name="connsiteX7" fmla="*/ 3852640 w 3909575"/>
              <a:gd name="connsiteY7" fmla="*/ 168423 h 1788689"/>
              <a:gd name="connsiteX8" fmla="*/ 3340943 w 3909575"/>
              <a:gd name="connsiteY8" fmla="*/ 360744 h 1788689"/>
              <a:gd name="connsiteX9" fmla="*/ 3212947 w 3909575"/>
              <a:gd name="connsiteY9" fmla="*/ 436602 h 1788689"/>
              <a:gd name="connsiteX10" fmla="*/ 2793493 w 3909575"/>
              <a:gd name="connsiteY10" fmla="*/ 469443 h 1788689"/>
              <a:gd name="connsiteX11" fmla="*/ 2633496 w 3909575"/>
              <a:gd name="connsiteY11" fmla="*/ 559844 h 1788689"/>
              <a:gd name="connsiteX12" fmla="*/ 2633496 w 3909575"/>
              <a:gd name="connsiteY12" fmla="*/ 563552 h 1788689"/>
              <a:gd name="connsiteX13" fmla="*/ 2496374 w 3909575"/>
              <a:gd name="connsiteY13" fmla="*/ 661511 h 1788689"/>
              <a:gd name="connsiteX14" fmla="*/ 707665 w 3909575"/>
              <a:gd name="connsiteY14" fmla="*/ 1778584 h 1788689"/>
              <a:gd name="connsiteX15" fmla="*/ 0 w 3909575"/>
              <a:gd name="connsiteY15" fmla="*/ 251933 h 1788689"/>
              <a:gd name="connsiteX16" fmla="*/ 723568 w 3909575"/>
              <a:gd name="connsiteY16" fmla="*/ 410960 h 1788689"/>
              <a:gd name="connsiteX17" fmla="*/ 906449 w 3909575"/>
              <a:gd name="connsiteY17" fmla="*/ 1110675 h 1788689"/>
              <a:gd name="connsiteX18" fmla="*/ 2334017 w 3909575"/>
              <a:gd name="connsiteY18" fmla="*/ 349554 h 1788689"/>
              <a:gd name="connsiteX19" fmla="*/ 2664775 w 3909575"/>
              <a:gd name="connsiteY19" fmla="*/ 145840 h 1788689"/>
              <a:gd name="connsiteX20" fmla="*/ 3107886 w 3909575"/>
              <a:gd name="connsiteY20" fmla="*/ 44315 h 1788689"/>
              <a:gd name="connsiteX21" fmla="*/ 3418711 w 3909575"/>
              <a:gd name="connsiteY21" fmla="*/ 1537 h 1788689"/>
              <a:gd name="connsiteX0" fmla="*/ 3418711 w 3909575"/>
              <a:gd name="connsiteY0" fmla="*/ 1537 h 1788689"/>
              <a:gd name="connsiteX1" fmla="*/ 3368419 w 3909575"/>
              <a:gd name="connsiteY1" fmla="*/ 121871 h 1788689"/>
              <a:gd name="connsiteX2" fmla="*/ 3176755 w 3909575"/>
              <a:gd name="connsiteY2" fmla="*/ 166181 h 1788689"/>
              <a:gd name="connsiteX3" fmla="*/ 3416930 w 3909575"/>
              <a:gd name="connsiteY3" fmla="*/ 157930 h 1788689"/>
              <a:gd name="connsiteX4" fmla="*/ 3701848 w 3909575"/>
              <a:gd name="connsiteY4" fmla="*/ 27103 h 1788689"/>
              <a:gd name="connsiteX5" fmla="*/ 3909575 w 3909575"/>
              <a:gd name="connsiteY5" fmla="*/ 58533 h 1788689"/>
              <a:gd name="connsiteX6" fmla="*/ 3805270 w 3909575"/>
              <a:gd name="connsiteY6" fmla="*/ 99736 h 1788689"/>
              <a:gd name="connsiteX7" fmla="*/ 3852640 w 3909575"/>
              <a:gd name="connsiteY7" fmla="*/ 168423 h 1788689"/>
              <a:gd name="connsiteX8" fmla="*/ 3340943 w 3909575"/>
              <a:gd name="connsiteY8" fmla="*/ 360744 h 1788689"/>
              <a:gd name="connsiteX9" fmla="*/ 3212947 w 3909575"/>
              <a:gd name="connsiteY9" fmla="*/ 436602 h 1788689"/>
              <a:gd name="connsiteX10" fmla="*/ 2793493 w 3909575"/>
              <a:gd name="connsiteY10" fmla="*/ 469443 h 1788689"/>
              <a:gd name="connsiteX11" fmla="*/ 2633496 w 3909575"/>
              <a:gd name="connsiteY11" fmla="*/ 559844 h 1788689"/>
              <a:gd name="connsiteX12" fmla="*/ 2496374 w 3909575"/>
              <a:gd name="connsiteY12" fmla="*/ 661511 h 1788689"/>
              <a:gd name="connsiteX13" fmla="*/ 707665 w 3909575"/>
              <a:gd name="connsiteY13" fmla="*/ 1778584 h 1788689"/>
              <a:gd name="connsiteX14" fmla="*/ 0 w 3909575"/>
              <a:gd name="connsiteY14" fmla="*/ 251933 h 1788689"/>
              <a:gd name="connsiteX15" fmla="*/ 723568 w 3909575"/>
              <a:gd name="connsiteY15" fmla="*/ 410960 h 1788689"/>
              <a:gd name="connsiteX16" fmla="*/ 906449 w 3909575"/>
              <a:gd name="connsiteY16" fmla="*/ 1110675 h 1788689"/>
              <a:gd name="connsiteX17" fmla="*/ 2334017 w 3909575"/>
              <a:gd name="connsiteY17" fmla="*/ 349554 h 1788689"/>
              <a:gd name="connsiteX18" fmla="*/ 2664775 w 3909575"/>
              <a:gd name="connsiteY18" fmla="*/ 145840 h 1788689"/>
              <a:gd name="connsiteX19" fmla="*/ 3107886 w 3909575"/>
              <a:gd name="connsiteY19" fmla="*/ 44315 h 1788689"/>
              <a:gd name="connsiteX20" fmla="*/ 3418711 w 3909575"/>
              <a:gd name="connsiteY20" fmla="*/ 1537 h 1788689"/>
              <a:gd name="connsiteX0" fmla="*/ 3418711 w 3909575"/>
              <a:gd name="connsiteY0" fmla="*/ 1537 h 1788689"/>
              <a:gd name="connsiteX1" fmla="*/ 3368419 w 3909575"/>
              <a:gd name="connsiteY1" fmla="*/ 121871 h 1788689"/>
              <a:gd name="connsiteX2" fmla="*/ 3176755 w 3909575"/>
              <a:gd name="connsiteY2" fmla="*/ 166181 h 1788689"/>
              <a:gd name="connsiteX3" fmla="*/ 3416930 w 3909575"/>
              <a:gd name="connsiteY3" fmla="*/ 157930 h 1788689"/>
              <a:gd name="connsiteX4" fmla="*/ 3701848 w 3909575"/>
              <a:gd name="connsiteY4" fmla="*/ 27103 h 1788689"/>
              <a:gd name="connsiteX5" fmla="*/ 3909575 w 3909575"/>
              <a:gd name="connsiteY5" fmla="*/ 58533 h 1788689"/>
              <a:gd name="connsiteX6" fmla="*/ 3805270 w 3909575"/>
              <a:gd name="connsiteY6" fmla="*/ 99736 h 1788689"/>
              <a:gd name="connsiteX7" fmla="*/ 3852640 w 3909575"/>
              <a:gd name="connsiteY7" fmla="*/ 168423 h 1788689"/>
              <a:gd name="connsiteX8" fmla="*/ 3340943 w 3909575"/>
              <a:gd name="connsiteY8" fmla="*/ 360744 h 1788689"/>
              <a:gd name="connsiteX9" fmla="*/ 3212947 w 3909575"/>
              <a:gd name="connsiteY9" fmla="*/ 436602 h 1788689"/>
              <a:gd name="connsiteX10" fmla="*/ 2793493 w 3909575"/>
              <a:gd name="connsiteY10" fmla="*/ 469443 h 1788689"/>
              <a:gd name="connsiteX11" fmla="*/ 2496374 w 3909575"/>
              <a:gd name="connsiteY11" fmla="*/ 661511 h 1788689"/>
              <a:gd name="connsiteX12" fmla="*/ 707665 w 3909575"/>
              <a:gd name="connsiteY12" fmla="*/ 1778584 h 1788689"/>
              <a:gd name="connsiteX13" fmla="*/ 0 w 3909575"/>
              <a:gd name="connsiteY13" fmla="*/ 251933 h 1788689"/>
              <a:gd name="connsiteX14" fmla="*/ 723568 w 3909575"/>
              <a:gd name="connsiteY14" fmla="*/ 410960 h 1788689"/>
              <a:gd name="connsiteX15" fmla="*/ 906449 w 3909575"/>
              <a:gd name="connsiteY15" fmla="*/ 1110675 h 1788689"/>
              <a:gd name="connsiteX16" fmla="*/ 2334017 w 3909575"/>
              <a:gd name="connsiteY16" fmla="*/ 349554 h 1788689"/>
              <a:gd name="connsiteX17" fmla="*/ 2664775 w 3909575"/>
              <a:gd name="connsiteY17" fmla="*/ 145840 h 1788689"/>
              <a:gd name="connsiteX18" fmla="*/ 3107886 w 3909575"/>
              <a:gd name="connsiteY18" fmla="*/ 44315 h 1788689"/>
              <a:gd name="connsiteX19" fmla="*/ 3418711 w 3909575"/>
              <a:gd name="connsiteY19" fmla="*/ 1537 h 1788689"/>
              <a:gd name="connsiteX0" fmla="*/ 3418711 w 3909575"/>
              <a:gd name="connsiteY0" fmla="*/ 1537 h 1779443"/>
              <a:gd name="connsiteX1" fmla="*/ 3368419 w 3909575"/>
              <a:gd name="connsiteY1" fmla="*/ 121871 h 1779443"/>
              <a:gd name="connsiteX2" fmla="*/ 3176755 w 3909575"/>
              <a:gd name="connsiteY2" fmla="*/ 166181 h 1779443"/>
              <a:gd name="connsiteX3" fmla="*/ 3416930 w 3909575"/>
              <a:gd name="connsiteY3" fmla="*/ 157930 h 1779443"/>
              <a:gd name="connsiteX4" fmla="*/ 3701848 w 3909575"/>
              <a:gd name="connsiteY4" fmla="*/ 27103 h 1779443"/>
              <a:gd name="connsiteX5" fmla="*/ 3909575 w 3909575"/>
              <a:gd name="connsiteY5" fmla="*/ 58533 h 1779443"/>
              <a:gd name="connsiteX6" fmla="*/ 3805270 w 3909575"/>
              <a:gd name="connsiteY6" fmla="*/ 99736 h 1779443"/>
              <a:gd name="connsiteX7" fmla="*/ 3852640 w 3909575"/>
              <a:gd name="connsiteY7" fmla="*/ 168423 h 1779443"/>
              <a:gd name="connsiteX8" fmla="*/ 3340943 w 3909575"/>
              <a:gd name="connsiteY8" fmla="*/ 360744 h 1779443"/>
              <a:gd name="connsiteX9" fmla="*/ 3212947 w 3909575"/>
              <a:gd name="connsiteY9" fmla="*/ 436602 h 1779443"/>
              <a:gd name="connsiteX10" fmla="*/ 2793493 w 3909575"/>
              <a:gd name="connsiteY10" fmla="*/ 469443 h 1779443"/>
              <a:gd name="connsiteX11" fmla="*/ 707665 w 3909575"/>
              <a:gd name="connsiteY11" fmla="*/ 1778584 h 1779443"/>
              <a:gd name="connsiteX12" fmla="*/ 0 w 3909575"/>
              <a:gd name="connsiteY12" fmla="*/ 251933 h 1779443"/>
              <a:gd name="connsiteX13" fmla="*/ 723568 w 3909575"/>
              <a:gd name="connsiteY13" fmla="*/ 410960 h 1779443"/>
              <a:gd name="connsiteX14" fmla="*/ 906449 w 3909575"/>
              <a:gd name="connsiteY14" fmla="*/ 1110675 h 1779443"/>
              <a:gd name="connsiteX15" fmla="*/ 2334017 w 3909575"/>
              <a:gd name="connsiteY15" fmla="*/ 349554 h 1779443"/>
              <a:gd name="connsiteX16" fmla="*/ 2664775 w 3909575"/>
              <a:gd name="connsiteY16" fmla="*/ 145840 h 1779443"/>
              <a:gd name="connsiteX17" fmla="*/ 3107886 w 3909575"/>
              <a:gd name="connsiteY17" fmla="*/ 44315 h 1779443"/>
              <a:gd name="connsiteX18" fmla="*/ 3418711 w 3909575"/>
              <a:gd name="connsiteY18" fmla="*/ 1537 h 1779443"/>
              <a:gd name="connsiteX0" fmla="*/ 3418711 w 3909575"/>
              <a:gd name="connsiteY0" fmla="*/ 1537 h 1779443"/>
              <a:gd name="connsiteX1" fmla="*/ 3368419 w 3909575"/>
              <a:gd name="connsiteY1" fmla="*/ 121871 h 1779443"/>
              <a:gd name="connsiteX2" fmla="*/ 3176755 w 3909575"/>
              <a:gd name="connsiteY2" fmla="*/ 166181 h 1779443"/>
              <a:gd name="connsiteX3" fmla="*/ 3416930 w 3909575"/>
              <a:gd name="connsiteY3" fmla="*/ 157930 h 1779443"/>
              <a:gd name="connsiteX4" fmla="*/ 3701848 w 3909575"/>
              <a:gd name="connsiteY4" fmla="*/ 27103 h 1779443"/>
              <a:gd name="connsiteX5" fmla="*/ 3909575 w 3909575"/>
              <a:gd name="connsiteY5" fmla="*/ 58533 h 1779443"/>
              <a:gd name="connsiteX6" fmla="*/ 3805270 w 3909575"/>
              <a:gd name="connsiteY6" fmla="*/ 99736 h 1779443"/>
              <a:gd name="connsiteX7" fmla="*/ 3852640 w 3909575"/>
              <a:gd name="connsiteY7" fmla="*/ 168423 h 1779443"/>
              <a:gd name="connsiteX8" fmla="*/ 3340943 w 3909575"/>
              <a:gd name="connsiteY8" fmla="*/ 360744 h 1779443"/>
              <a:gd name="connsiteX9" fmla="*/ 3212947 w 3909575"/>
              <a:gd name="connsiteY9" fmla="*/ 436602 h 1779443"/>
              <a:gd name="connsiteX10" fmla="*/ 2793493 w 3909575"/>
              <a:gd name="connsiteY10" fmla="*/ 469443 h 1779443"/>
              <a:gd name="connsiteX11" fmla="*/ 707665 w 3909575"/>
              <a:gd name="connsiteY11" fmla="*/ 1778584 h 1779443"/>
              <a:gd name="connsiteX12" fmla="*/ 0 w 3909575"/>
              <a:gd name="connsiteY12" fmla="*/ 251933 h 1779443"/>
              <a:gd name="connsiteX13" fmla="*/ 723568 w 3909575"/>
              <a:gd name="connsiteY13" fmla="*/ 410960 h 1779443"/>
              <a:gd name="connsiteX14" fmla="*/ 906449 w 3909575"/>
              <a:gd name="connsiteY14" fmla="*/ 1110675 h 1779443"/>
              <a:gd name="connsiteX15" fmla="*/ 2664775 w 3909575"/>
              <a:gd name="connsiteY15" fmla="*/ 145840 h 1779443"/>
              <a:gd name="connsiteX16" fmla="*/ 3107886 w 3909575"/>
              <a:gd name="connsiteY16" fmla="*/ 44315 h 1779443"/>
              <a:gd name="connsiteX17" fmla="*/ 3418711 w 3909575"/>
              <a:gd name="connsiteY17" fmla="*/ 1537 h 1779443"/>
              <a:gd name="connsiteX0" fmla="*/ 3418711 w 3909575"/>
              <a:gd name="connsiteY0" fmla="*/ 1537 h 1779443"/>
              <a:gd name="connsiteX1" fmla="*/ 3368419 w 3909575"/>
              <a:gd name="connsiteY1" fmla="*/ 121871 h 1779443"/>
              <a:gd name="connsiteX2" fmla="*/ 3176755 w 3909575"/>
              <a:gd name="connsiteY2" fmla="*/ 166181 h 1779443"/>
              <a:gd name="connsiteX3" fmla="*/ 3416930 w 3909575"/>
              <a:gd name="connsiteY3" fmla="*/ 157930 h 1779443"/>
              <a:gd name="connsiteX4" fmla="*/ 3701848 w 3909575"/>
              <a:gd name="connsiteY4" fmla="*/ 27103 h 1779443"/>
              <a:gd name="connsiteX5" fmla="*/ 3909575 w 3909575"/>
              <a:gd name="connsiteY5" fmla="*/ 58533 h 1779443"/>
              <a:gd name="connsiteX6" fmla="*/ 3805270 w 3909575"/>
              <a:gd name="connsiteY6" fmla="*/ 99736 h 1779443"/>
              <a:gd name="connsiteX7" fmla="*/ 3852640 w 3909575"/>
              <a:gd name="connsiteY7" fmla="*/ 168423 h 1779443"/>
              <a:gd name="connsiteX8" fmla="*/ 3340943 w 3909575"/>
              <a:gd name="connsiteY8" fmla="*/ 360744 h 1779443"/>
              <a:gd name="connsiteX9" fmla="*/ 3212947 w 3909575"/>
              <a:gd name="connsiteY9" fmla="*/ 436602 h 1779443"/>
              <a:gd name="connsiteX10" fmla="*/ 2793493 w 3909575"/>
              <a:gd name="connsiteY10" fmla="*/ 469443 h 1779443"/>
              <a:gd name="connsiteX11" fmla="*/ 707665 w 3909575"/>
              <a:gd name="connsiteY11" fmla="*/ 1778584 h 1779443"/>
              <a:gd name="connsiteX12" fmla="*/ 0 w 3909575"/>
              <a:gd name="connsiteY12" fmla="*/ 251933 h 1779443"/>
              <a:gd name="connsiteX13" fmla="*/ 723568 w 3909575"/>
              <a:gd name="connsiteY13" fmla="*/ 410960 h 1779443"/>
              <a:gd name="connsiteX14" fmla="*/ 906449 w 3909575"/>
              <a:gd name="connsiteY14" fmla="*/ 1110675 h 1779443"/>
              <a:gd name="connsiteX15" fmla="*/ 2601164 w 3909575"/>
              <a:gd name="connsiteY15" fmla="*/ 209450 h 1779443"/>
              <a:gd name="connsiteX16" fmla="*/ 3107886 w 3909575"/>
              <a:gd name="connsiteY16" fmla="*/ 44315 h 1779443"/>
              <a:gd name="connsiteX17" fmla="*/ 3418711 w 3909575"/>
              <a:gd name="connsiteY17" fmla="*/ 1537 h 1779443"/>
              <a:gd name="connsiteX0" fmla="*/ 3418711 w 3909575"/>
              <a:gd name="connsiteY0" fmla="*/ 1537 h 1779443"/>
              <a:gd name="connsiteX1" fmla="*/ 3368419 w 3909575"/>
              <a:gd name="connsiteY1" fmla="*/ 121871 h 1779443"/>
              <a:gd name="connsiteX2" fmla="*/ 3176755 w 3909575"/>
              <a:gd name="connsiteY2" fmla="*/ 166181 h 1779443"/>
              <a:gd name="connsiteX3" fmla="*/ 3416930 w 3909575"/>
              <a:gd name="connsiteY3" fmla="*/ 157930 h 1779443"/>
              <a:gd name="connsiteX4" fmla="*/ 3701848 w 3909575"/>
              <a:gd name="connsiteY4" fmla="*/ 27103 h 1779443"/>
              <a:gd name="connsiteX5" fmla="*/ 3909575 w 3909575"/>
              <a:gd name="connsiteY5" fmla="*/ 58533 h 1779443"/>
              <a:gd name="connsiteX6" fmla="*/ 3805270 w 3909575"/>
              <a:gd name="connsiteY6" fmla="*/ 99736 h 1779443"/>
              <a:gd name="connsiteX7" fmla="*/ 3852640 w 3909575"/>
              <a:gd name="connsiteY7" fmla="*/ 168423 h 1779443"/>
              <a:gd name="connsiteX8" fmla="*/ 3340943 w 3909575"/>
              <a:gd name="connsiteY8" fmla="*/ 360744 h 1779443"/>
              <a:gd name="connsiteX9" fmla="*/ 3212947 w 3909575"/>
              <a:gd name="connsiteY9" fmla="*/ 436602 h 1779443"/>
              <a:gd name="connsiteX10" fmla="*/ 2793493 w 3909575"/>
              <a:gd name="connsiteY10" fmla="*/ 469443 h 1779443"/>
              <a:gd name="connsiteX11" fmla="*/ 707665 w 3909575"/>
              <a:gd name="connsiteY11" fmla="*/ 1778584 h 1779443"/>
              <a:gd name="connsiteX12" fmla="*/ 0 w 3909575"/>
              <a:gd name="connsiteY12" fmla="*/ 251933 h 1779443"/>
              <a:gd name="connsiteX13" fmla="*/ 723568 w 3909575"/>
              <a:gd name="connsiteY13" fmla="*/ 410960 h 1779443"/>
              <a:gd name="connsiteX14" fmla="*/ 906449 w 3909575"/>
              <a:gd name="connsiteY14" fmla="*/ 1110675 h 1779443"/>
              <a:gd name="connsiteX15" fmla="*/ 2601164 w 3909575"/>
              <a:gd name="connsiteY15" fmla="*/ 209450 h 1779443"/>
              <a:gd name="connsiteX16" fmla="*/ 3107886 w 3909575"/>
              <a:gd name="connsiteY16" fmla="*/ 44315 h 1779443"/>
              <a:gd name="connsiteX17" fmla="*/ 3418711 w 3909575"/>
              <a:gd name="connsiteY17" fmla="*/ 1537 h 1779443"/>
              <a:gd name="connsiteX0" fmla="*/ 3418711 w 3909575"/>
              <a:gd name="connsiteY0" fmla="*/ 1537 h 1779443"/>
              <a:gd name="connsiteX1" fmla="*/ 3368419 w 3909575"/>
              <a:gd name="connsiteY1" fmla="*/ 121871 h 1779443"/>
              <a:gd name="connsiteX2" fmla="*/ 3176755 w 3909575"/>
              <a:gd name="connsiteY2" fmla="*/ 166181 h 1779443"/>
              <a:gd name="connsiteX3" fmla="*/ 3416930 w 3909575"/>
              <a:gd name="connsiteY3" fmla="*/ 157930 h 1779443"/>
              <a:gd name="connsiteX4" fmla="*/ 3701848 w 3909575"/>
              <a:gd name="connsiteY4" fmla="*/ 27103 h 1779443"/>
              <a:gd name="connsiteX5" fmla="*/ 3909575 w 3909575"/>
              <a:gd name="connsiteY5" fmla="*/ 58533 h 1779443"/>
              <a:gd name="connsiteX6" fmla="*/ 3805270 w 3909575"/>
              <a:gd name="connsiteY6" fmla="*/ 99736 h 1779443"/>
              <a:gd name="connsiteX7" fmla="*/ 3852640 w 3909575"/>
              <a:gd name="connsiteY7" fmla="*/ 168423 h 1779443"/>
              <a:gd name="connsiteX8" fmla="*/ 3340943 w 3909575"/>
              <a:gd name="connsiteY8" fmla="*/ 360744 h 1779443"/>
              <a:gd name="connsiteX9" fmla="*/ 3212947 w 3909575"/>
              <a:gd name="connsiteY9" fmla="*/ 436602 h 1779443"/>
              <a:gd name="connsiteX10" fmla="*/ 2793493 w 3909575"/>
              <a:gd name="connsiteY10" fmla="*/ 469443 h 1779443"/>
              <a:gd name="connsiteX11" fmla="*/ 707665 w 3909575"/>
              <a:gd name="connsiteY11" fmla="*/ 1778584 h 1779443"/>
              <a:gd name="connsiteX12" fmla="*/ 0 w 3909575"/>
              <a:gd name="connsiteY12" fmla="*/ 251933 h 1779443"/>
              <a:gd name="connsiteX13" fmla="*/ 723568 w 3909575"/>
              <a:gd name="connsiteY13" fmla="*/ 410960 h 1779443"/>
              <a:gd name="connsiteX14" fmla="*/ 906449 w 3909575"/>
              <a:gd name="connsiteY14" fmla="*/ 1110675 h 1779443"/>
              <a:gd name="connsiteX15" fmla="*/ 2601164 w 3909575"/>
              <a:gd name="connsiteY15" fmla="*/ 209450 h 1779443"/>
              <a:gd name="connsiteX16" fmla="*/ 3107886 w 3909575"/>
              <a:gd name="connsiteY16" fmla="*/ 44315 h 1779443"/>
              <a:gd name="connsiteX17" fmla="*/ 3418711 w 3909575"/>
              <a:gd name="connsiteY17" fmla="*/ 1537 h 1779443"/>
              <a:gd name="connsiteX0" fmla="*/ 3418711 w 3909575"/>
              <a:gd name="connsiteY0" fmla="*/ 1537 h 1779443"/>
              <a:gd name="connsiteX1" fmla="*/ 3368419 w 3909575"/>
              <a:gd name="connsiteY1" fmla="*/ 121871 h 1779443"/>
              <a:gd name="connsiteX2" fmla="*/ 3176755 w 3909575"/>
              <a:gd name="connsiteY2" fmla="*/ 166181 h 1779443"/>
              <a:gd name="connsiteX3" fmla="*/ 3416930 w 3909575"/>
              <a:gd name="connsiteY3" fmla="*/ 157930 h 1779443"/>
              <a:gd name="connsiteX4" fmla="*/ 3701848 w 3909575"/>
              <a:gd name="connsiteY4" fmla="*/ 27103 h 1779443"/>
              <a:gd name="connsiteX5" fmla="*/ 3909575 w 3909575"/>
              <a:gd name="connsiteY5" fmla="*/ 58533 h 1779443"/>
              <a:gd name="connsiteX6" fmla="*/ 3805270 w 3909575"/>
              <a:gd name="connsiteY6" fmla="*/ 99736 h 1779443"/>
              <a:gd name="connsiteX7" fmla="*/ 3852640 w 3909575"/>
              <a:gd name="connsiteY7" fmla="*/ 168423 h 1779443"/>
              <a:gd name="connsiteX8" fmla="*/ 3340943 w 3909575"/>
              <a:gd name="connsiteY8" fmla="*/ 360744 h 1779443"/>
              <a:gd name="connsiteX9" fmla="*/ 3212947 w 3909575"/>
              <a:gd name="connsiteY9" fmla="*/ 436602 h 1779443"/>
              <a:gd name="connsiteX10" fmla="*/ 2793493 w 3909575"/>
              <a:gd name="connsiteY10" fmla="*/ 469443 h 1779443"/>
              <a:gd name="connsiteX11" fmla="*/ 707665 w 3909575"/>
              <a:gd name="connsiteY11" fmla="*/ 1778584 h 1779443"/>
              <a:gd name="connsiteX12" fmla="*/ 0 w 3909575"/>
              <a:gd name="connsiteY12" fmla="*/ 251933 h 1779443"/>
              <a:gd name="connsiteX13" fmla="*/ 723568 w 3909575"/>
              <a:gd name="connsiteY13" fmla="*/ 410960 h 1779443"/>
              <a:gd name="connsiteX14" fmla="*/ 906449 w 3909575"/>
              <a:gd name="connsiteY14" fmla="*/ 1110675 h 1779443"/>
              <a:gd name="connsiteX15" fmla="*/ 2601164 w 3909575"/>
              <a:gd name="connsiteY15" fmla="*/ 209450 h 1779443"/>
              <a:gd name="connsiteX16" fmla="*/ 3107886 w 3909575"/>
              <a:gd name="connsiteY16" fmla="*/ 44315 h 1779443"/>
              <a:gd name="connsiteX17" fmla="*/ 3418711 w 3909575"/>
              <a:gd name="connsiteY17" fmla="*/ 1537 h 17794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909575" h="1779443">
                <a:moveTo>
                  <a:pt x="3418711" y="1537"/>
                </a:moveTo>
                <a:cubicBezTo>
                  <a:pt x="3469264" y="24466"/>
                  <a:pt x="3432681" y="105909"/>
                  <a:pt x="3368419" y="121871"/>
                </a:cubicBezTo>
                <a:cubicBezTo>
                  <a:pt x="3315782" y="146844"/>
                  <a:pt x="3240643" y="151411"/>
                  <a:pt x="3176755" y="166181"/>
                </a:cubicBezTo>
                <a:cubicBezTo>
                  <a:pt x="3236930" y="196659"/>
                  <a:pt x="3336872" y="160680"/>
                  <a:pt x="3416930" y="157930"/>
                </a:cubicBezTo>
                <a:cubicBezTo>
                  <a:pt x="3522106" y="103071"/>
                  <a:pt x="3594377" y="68841"/>
                  <a:pt x="3701848" y="27103"/>
                </a:cubicBezTo>
                <a:cubicBezTo>
                  <a:pt x="3804830" y="-6636"/>
                  <a:pt x="3906693" y="-15839"/>
                  <a:pt x="3909575" y="58533"/>
                </a:cubicBezTo>
                <a:lnTo>
                  <a:pt x="3805270" y="99736"/>
                </a:lnTo>
                <a:cubicBezTo>
                  <a:pt x="3846572" y="108704"/>
                  <a:pt x="3885345" y="157331"/>
                  <a:pt x="3852640" y="168423"/>
                </a:cubicBezTo>
                <a:cubicBezTo>
                  <a:pt x="3662305" y="225168"/>
                  <a:pt x="3521110" y="292253"/>
                  <a:pt x="3340943" y="360744"/>
                </a:cubicBezTo>
                <a:cubicBezTo>
                  <a:pt x="3307879" y="381646"/>
                  <a:pt x="3243681" y="425574"/>
                  <a:pt x="3212947" y="436602"/>
                </a:cubicBezTo>
                <a:cubicBezTo>
                  <a:pt x="3118058" y="459638"/>
                  <a:pt x="2933306" y="422867"/>
                  <a:pt x="2793493" y="469443"/>
                </a:cubicBezTo>
                <a:cubicBezTo>
                  <a:pt x="2375946" y="693107"/>
                  <a:pt x="1173247" y="1814836"/>
                  <a:pt x="707665" y="1778584"/>
                </a:cubicBezTo>
                <a:cubicBezTo>
                  <a:pt x="527436" y="1709673"/>
                  <a:pt x="156375" y="1179586"/>
                  <a:pt x="0" y="251933"/>
                </a:cubicBezTo>
                <a:lnTo>
                  <a:pt x="723568" y="410960"/>
                </a:lnTo>
                <a:cubicBezTo>
                  <a:pt x="765975" y="694556"/>
                  <a:pt x="887896" y="962250"/>
                  <a:pt x="906449" y="1110675"/>
                </a:cubicBezTo>
                <a:cubicBezTo>
                  <a:pt x="1285642" y="963121"/>
                  <a:pt x="2226306" y="411031"/>
                  <a:pt x="2601164" y="209450"/>
                </a:cubicBezTo>
                <a:cubicBezTo>
                  <a:pt x="2826145" y="18599"/>
                  <a:pt x="3014053" y="22756"/>
                  <a:pt x="3107886" y="44315"/>
                </a:cubicBezTo>
                <a:cubicBezTo>
                  <a:pt x="3172104" y="52270"/>
                  <a:pt x="3315915" y="-10491"/>
                  <a:pt x="3418711" y="1537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굴림" panose="020B0600000101010101" pitchFamily="34" charset="-127"/>
              <a:cs typeface="+mn-cs"/>
            </a:endParaRPr>
          </a:p>
        </p:txBody>
      </p:sp>
      <p:sp>
        <p:nvSpPr>
          <p:cNvPr id="155" name="자유형: 도형 83">
            <a:extLst>
              <a:ext uri="{FF2B5EF4-FFF2-40B4-BE49-F238E27FC236}">
                <a16:creationId xmlns:a16="http://schemas.microsoft.com/office/drawing/2014/main" id="{297E8140-34B8-4217-8326-8735A2AF0CEE}"/>
              </a:ext>
            </a:extLst>
          </p:cNvPr>
          <p:cNvSpPr/>
          <p:nvPr/>
        </p:nvSpPr>
        <p:spPr>
          <a:xfrm>
            <a:off x="5217960" y="3054243"/>
            <a:ext cx="802897" cy="516840"/>
          </a:xfrm>
          <a:custGeom>
            <a:avLst/>
            <a:gdLst>
              <a:gd name="connsiteX0" fmla="*/ 777452 w 1304042"/>
              <a:gd name="connsiteY0" fmla="*/ 1500 h 516840"/>
              <a:gd name="connsiteX1" fmla="*/ 723499 w 1304042"/>
              <a:gd name="connsiteY1" fmla="*/ 118893 h 516840"/>
              <a:gd name="connsiteX2" fmla="*/ 517886 w 1304042"/>
              <a:gd name="connsiteY2" fmla="*/ 162121 h 516840"/>
              <a:gd name="connsiteX3" fmla="*/ 775541 w 1304042"/>
              <a:gd name="connsiteY3" fmla="*/ 154071 h 516840"/>
              <a:gd name="connsiteX4" fmla="*/ 1081196 w 1304042"/>
              <a:gd name="connsiteY4" fmla="*/ 26441 h 516840"/>
              <a:gd name="connsiteX5" fmla="*/ 1304042 w 1304042"/>
              <a:gd name="connsiteY5" fmla="*/ 57103 h 516840"/>
              <a:gd name="connsiteX6" fmla="*/ 1192146 w 1304042"/>
              <a:gd name="connsiteY6" fmla="*/ 97299 h 516840"/>
              <a:gd name="connsiteX7" fmla="*/ 1242963 w 1304042"/>
              <a:gd name="connsiteY7" fmla="*/ 164308 h 516840"/>
              <a:gd name="connsiteX8" fmla="*/ 694024 w 1304042"/>
              <a:gd name="connsiteY8" fmla="*/ 351930 h 516840"/>
              <a:gd name="connsiteX9" fmla="*/ 556712 w 1304042"/>
              <a:gd name="connsiteY9" fmla="*/ 425935 h 516840"/>
              <a:gd name="connsiteX10" fmla="*/ 106729 w 1304042"/>
              <a:gd name="connsiteY10" fmla="*/ 457973 h 516840"/>
              <a:gd name="connsiteX11" fmla="*/ 13269 w 1304042"/>
              <a:gd name="connsiteY11" fmla="*/ 508663 h 516840"/>
              <a:gd name="connsiteX12" fmla="*/ 0 w 1304042"/>
              <a:gd name="connsiteY12" fmla="*/ 516840 h 516840"/>
              <a:gd name="connsiteX13" fmla="*/ 0 w 1304042"/>
              <a:gd name="connsiteY13" fmla="*/ 137107 h 516840"/>
              <a:gd name="connsiteX14" fmla="*/ 73006 w 1304042"/>
              <a:gd name="connsiteY14" fmla="*/ 97655 h 516840"/>
              <a:gd name="connsiteX15" fmla="*/ 444004 w 1304042"/>
              <a:gd name="connsiteY15" fmla="*/ 43232 h 516840"/>
              <a:gd name="connsiteX16" fmla="*/ 777452 w 1304042"/>
              <a:gd name="connsiteY16" fmla="*/ 1500 h 516840"/>
              <a:gd name="connsiteX0" fmla="*/ 777452 w 1256079"/>
              <a:gd name="connsiteY0" fmla="*/ 1500 h 516840"/>
              <a:gd name="connsiteX1" fmla="*/ 723499 w 1256079"/>
              <a:gd name="connsiteY1" fmla="*/ 118893 h 516840"/>
              <a:gd name="connsiteX2" fmla="*/ 517886 w 1256079"/>
              <a:gd name="connsiteY2" fmla="*/ 162121 h 516840"/>
              <a:gd name="connsiteX3" fmla="*/ 775541 w 1256079"/>
              <a:gd name="connsiteY3" fmla="*/ 154071 h 516840"/>
              <a:gd name="connsiteX4" fmla="*/ 1081196 w 1256079"/>
              <a:gd name="connsiteY4" fmla="*/ 26441 h 516840"/>
              <a:gd name="connsiteX5" fmla="*/ 1192146 w 1256079"/>
              <a:gd name="connsiteY5" fmla="*/ 97299 h 516840"/>
              <a:gd name="connsiteX6" fmla="*/ 1242963 w 1256079"/>
              <a:gd name="connsiteY6" fmla="*/ 164308 h 516840"/>
              <a:gd name="connsiteX7" fmla="*/ 694024 w 1256079"/>
              <a:gd name="connsiteY7" fmla="*/ 351930 h 516840"/>
              <a:gd name="connsiteX8" fmla="*/ 556712 w 1256079"/>
              <a:gd name="connsiteY8" fmla="*/ 425935 h 516840"/>
              <a:gd name="connsiteX9" fmla="*/ 106729 w 1256079"/>
              <a:gd name="connsiteY9" fmla="*/ 457973 h 516840"/>
              <a:gd name="connsiteX10" fmla="*/ 13269 w 1256079"/>
              <a:gd name="connsiteY10" fmla="*/ 508663 h 516840"/>
              <a:gd name="connsiteX11" fmla="*/ 0 w 1256079"/>
              <a:gd name="connsiteY11" fmla="*/ 516840 h 516840"/>
              <a:gd name="connsiteX12" fmla="*/ 0 w 1256079"/>
              <a:gd name="connsiteY12" fmla="*/ 137107 h 516840"/>
              <a:gd name="connsiteX13" fmla="*/ 73006 w 1256079"/>
              <a:gd name="connsiteY13" fmla="*/ 97655 h 516840"/>
              <a:gd name="connsiteX14" fmla="*/ 444004 w 1256079"/>
              <a:gd name="connsiteY14" fmla="*/ 43232 h 516840"/>
              <a:gd name="connsiteX15" fmla="*/ 777452 w 1256079"/>
              <a:gd name="connsiteY15" fmla="*/ 1500 h 516840"/>
              <a:gd name="connsiteX0" fmla="*/ 777452 w 1256079"/>
              <a:gd name="connsiteY0" fmla="*/ 1500 h 516840"/>
              <a:gd name="connsiteX1" fmla="*/ 723499 w 1256079"/>
              <a:gd name="connsiteY1" fmla="*/ 118893 h 516840"/>
              <a:gd name="connsiteX2" fmla="*/ 517886 w 1256079"/>
              <a:gd name="connsiteY2" fmla="*/ 162121 h 516840"/>
              <a:gd name="connsiteX3" fmla="*/ 775541 w 1256079"/>
              <a:gd name="connsiteY3" fmla="*/ 154071 h 516840"/>
              <a:gd name="connsiteX4" fmla="*/ 1192146 w 1256079"/>
              <a:gd name="connsiteY4" fmla="*/ 97299 h 516840"/>
              <a:gd name="connsiteX5" fmla="*/ 1242963 w 1256079"/>
              <a:gd name="connsiteY5" fmla="*/ 164308 h 516840"/>
              <a:gd name="connsiteX6" fmla="*/ 694024 w 1256079"/>
              <a:gd name="connsiteY6" fmla="*/ 351930 h 516840"/>
              <a:gd name="connsiteX7" fmla="*/ 556712 w 1256079"/>
              <a:gd name="connsiteY7" fmla="*/ 425935 h 516840"/>
              <a:gd name="connsiteX8" fmla="*/ 106729 w 1256079"/>
              <a:gd name="connsiteY8" fmla="*/ 457973 h 516840"/>
              <a:gd name="connsiteX9" fmla="*/ 13269 w 1256079"/>
              <a:gd name="connsiteY9" fmla="*/ 508663 h 516840"/>
              <a:gd name="connsiteX10" fmla="*/ 0 w 1256079"/>
              <a:gd name="connsiteY10" fmla="*/ 516840 h 516840"/>
              <a:gd name="connsiteX11" fmla="*/ 0 w 1256079"/>
              <a:gd name="connsiteY11" fmla="*/ 137107 h 516840"/>
              <a:gd name="connsiteX12" fmla="*/ 73006 w 1256079"/>
              <a:gd name="connsiteY12" fmla="*/ 97655 h 516840"/>
              <a:gd name="connsiteX13" fmla="*/ 444004 w 1256079"/>
              <a:gd name="connsiteY13" fmla="*/ 43232 h 516840"/>
              <a:gd name="connsiteX14" fmla="*/ 777452 w 1256079"/>
              <a:gd name="connsiteY14" fmla="*/ 1500 h 516840"/>
              <a:gd name="connsiteX0" fmla="*/ 777452 w 1243337"/>
              <a:gd name="connsiteY0" fmla="*/ 1500 h 516840"/>
              <a:gd name="connsiteX1" fmla="*/ 723499 w 1243337"/>
              <a:gd name="connsiteY1" fmla="*/ 118893 h 516840"/>
              <a:gd name="connsiteX2" fmla="*/ 517886 w 1243337"/>
              <a:gd name="connsiteY2" fmla="*/ 162121 h 516840"/>
              <a:gd name="connsiteX3" fmla="*/ 775541 w 1243337"/>
              <a:gd name="connsiteY3" fmla="*/ 154071 h 516840"/>
              <a:gd name="connsiteX4" fmla="*/ 1242963 w 1243337"/>
              <a:gd name="connsiteY4" fmla="*/ 164308 h 516840"/>
              <a:gd name="connsiteX5" fmla="*/ 694024 w 1243337"/>
              <a:gd name="connsiteY5" fmla="*/ 351930 h 516840"/>
              <a:gd name="connsiteX6" fmla="*/ 556712 w 1243337"/>
              <a:gd name="connsiteY6" fmla="*/ 425935 h 516840"/>
              <a:gd name="connsiteX7" fmla="*/ 106729 w 1243337"/>
              <a:gd name="connsiteY7" fmla="*/ 457973 h 516840"/>
              <a:gd name="connsiteX8" fmla="*/ 13269 w 1243337"/>
              <a:gd name="connsiteY8" fmla="*/ 508663 h 516840"/>
              <a:gd name="connsiteX9" fmla="*/ 0 w 1243337"/>
              <a:gd name="connsiteY9" fmla="*/ 516840 h 516840"/>
              <a:gd name="connsiteX10" fmla="*/ 0 w 1243337"/>
              <a:gd name="connsiteY10" fmla="*/ 137107 h 516840"/>
              <a:gd name="connsiteX11" fmla="*/ 73006 w 1243337"/>
              <a:gd name="connsiteY11" fmla="*/ 97655 h 516840"/>
              <a:gd name="connsiteX12" fmla="*/ 444004 w 1243337"/>
              <a:gd name="connsiteY12" fmla="*/ 43232 h 516840"/>
              <a:gd name="connsiteX13" fmla="*/ 777452 w 1243337"/>
              <a:gd name="connsiteY13" fmla="*/ 1500 h 516840"/>
              <a:gd name="connsiteX0" fmla="*/ 777452 w 802897"/>
              <a:gd name="connsiteY0" fmla="*/ 1500 h 516840"/>
              <a:gd name="connsiteX1" fmla="*/ 723499 w 802897"/>
              <a:gd name="connsiteY1" fmla="*/ 118893 h 516840"/>
              <a:gd name="connsiteX2" fmla="*/ 517886 w 802897"/>
              <a:gd name="connsiteY2" fmla="*/ 162121 h 516840"/>
              <a:gd name="connsiteX3" fmla="*/ 775541 w 802897"/>
              <a:gd name="connsiteY3" fmla="*/ 154071 h 516840"/>
              <a:gd name="connsiteX4" fmla="*/ 694024 w 802897"/>
              <a:gd name="connsiteY4" fmla="*/ 351930 h 516840"/>
              <a:gd name="connsiteX5" fmla="*/ 556712 w 802897"/>
              <a:gd name="connsiteY5" fmla="*/ 425935 h 516840"/>
              <a:gd name="connsiteX6" fmla="*/ 106729 w 802897"/>
              <a:gd name="connsiteY6" fmla="*/ 457973 h 516840"/>
              <a:gd name="connsiteX7" fmla="*/ 13269 w 802897"/>
              <a:gd name="connsiteY7" fmla="*/ 508663 h 516840"/>
              <a:gd name="connsiteX8" fmla="*/ 0 w 802897"/>
              <a:gd name="connsiteY8" fmla="*/ 516840 h 516840"/>
              <a:gd name="connsiteX9" fmla="*/ 0 w 802897"/>
              <a:gd name="connsiteY9" fmla="*/ 137107 h 516840"/>
              <a:gd name="connsiteX10" fmla="*/ 73006 w 802897"/>
              <a:gd name="connsiteY10" fmla="*/ 97655 h 516840"/>
              <a:gd name="connsiteX11" fmla="*/ 444004 w 802897"/>
              <a:gd name="connsiteY11" fmla="*/ 43232 h 516840"/>
              <a:gd name="connsiteX12" fmla="*/ 777452 w 802897"/>
              <a:gd name="connsiteY12" fmla="*/ 1500 h 516840"/>
              <a:gd name="connsiteX0" fmla="*/ 777452 w 802897"/>
              <a:gd name="connsiteY0" fmla="*/ 1500 h 516840"/>
              <a:gd name="connsiteX1" fmla="*/ 723499 w 802897"/>
              <a:gd name="connsiteY1" fmla="*/ 118893 h 516840"/>
              <a:gd name="connsiteX2" fmla="*/ 517886 w 802897"/>
              <a:gd name="connsiteY2" fmla="*/ 162121 h 516840"/>
              <a:gd name="connsiteX3" fmla="*/ 694024 w 802897"/>
              <a:gd name="connsiteY3" fmla="*/ 351930 h 516840"/>
              <a:gd name="connsiteX4" fmla="*/ 556712 w 802897"/>
              <a:gd name="connsiteY4" fmla="*/ 425935 h 516840"/>
              <a:gd name="connsiteX5" fmla="*/ 106729 w 802897"/>
              <a:gd name="connsiteY5" fmla="*/ 457973 h 516840"/>
              <a:gd name="connsiteX6" fmla="*/ 13269 w 802897"/>
              <a:gd name="connsiteY6" fmla="*/ 508663 h 516840"/>
              <a:gd name="connsiteX7" fmla="*/ 0 w 802897"/>
              <a:gd name="connsiteY7" fmla="*/ 516840 h 516840"/>
              <a:gd name="connsiteX8" fmla="*/ 0 w 802897"/>
              <a:gd name="connsiteY8" fmla="*/ 137107 h 516840"/>
              <a:gd name="connsiteX9" fmla="*/ 73006 w 802897"/>
              <a:gd name="connsiteY9" fmla="*/ 97655 h 516840"/>
              <a:gd name="connsiteX10" fmla="*/ 444004 w 802897"/>
              <a:gd name="connsiteY10" fmla="*/ 43232 h 516840"/>
              <a:gd name="connsiteX11" fmla="*/ 777452 w 802897"/>
              <a:gd name="connsiteY11" fmla="*/ 1500 h 516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02897" h="516840">
                <a:moveTo>
                  <a:pt x="777452" y="1500"/>
                </a:moveTo>
                <a:cubicBezTo>
                  <a:pt x="831684" y="23868"/>
                  <a:pt x="792439" y="103321"/>
                  <a:pt x="723499" y="118893"/>
                </a:cubicBezTo>
                <a:cubicBezTo>
                  <a:pt x="667031" y="143256"/>
                  <a:pt x="586424" y="147712"/>
                  <a:pt x="517886" y="162121"/>
                </a:cubicBezTo>
                <a:cubicBezTo>
                  <a:pt x="512974" y="200960"/>
                  <a:pt x="687553" y="307961"/>
                  <a:pt x="694024" y="351930"/>
                </a:cubicBezTo>
                <a:cubicBezTo>
                  <a:pt x="658553" y="372321"/>
                  <a:pt x="589683" y="415176"/>
                  <a:pt x="556712" y="425935"/>
                </a:cubicBezTo>
                <a:cubicBezTo>
                  <a:pt x="454916" y="448408"/>
                  <a:pt x="256718" y="412535"/>
                  <a:pt x="106729" y="457973"/>
                </a:cubicBezTo>
                <a:cubicBezTo>
                  <a:pt x="78733" y="471611"/>
                  <a:pt x="47447" y="488670"/>
                  <a:pt x="13269" y="508663"/>
                </a:cubicBezTo>
                <a:lnTo>
                  <a:pt x="0" y="516840"/>
                </a:lnTo>
                <a:lnTo>
                  <a:pt x="0" y="137107"/>
                </a:lnTo>
                <a:lnTo>
                  <a:pt x="73006" y="97655"/>
                </a:lnTo>
                <a:cubicBezTo>
                  <a:pt x="236242" y="21233"/>
                  <a:pt x="368507" y="27458"/>
                  <a:pt x="444004" y="43232"/>
                </a:cubicBezTo>
                <a:cubicBezTo>
                  <a:pt x="512896" y="50993"/>
                  <a:pt x="667174" y="-10235"/>
                  <a:pt x="777452" y="150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2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굴림" panose="020B0600000101010101" pitchFamily="34" charset="-127"/>
              <a:cs typeface="+mn-cs"/>
            </a:endParaRPr>
          </a:p>
        </p:txBody>
      </p:sp>
      <p:sp>
        <p:nvSpPr>
          <p:cNvPr id="156" name="Block Arc 11">
            <a:extLst>
              <a:ext uri="{FF2B5EF4-FFF2-40B4-BE49-F238E27FC236}">
                <a16:creationId xmlns:a16="http://schemas.microsoft.com/office/drawing/2014/main" id="{58DBD459-1821-42AA-9755-812759B5D4AC}"/>
              </a:ext>
            </a:extLst>
          </p:cNvPr>
          <p:cNvSpPr/>
          <p:nvPr/>
        </p:nvSpPr>
        <p:spPr>
          <a:xfrm rot="13821050">
            <a:off x="6018938" y="2737508"/>
            <a:ext cx="281839" cy="458587"/>
          </a:xfrm>
          <a:custGeom>
            <a:avLst/>
            <a:gdLst/>
            <a:ahLst/>
            <a:cxnLst/>
            <a:rect l="l" t="t" r="r" b="b"/>
            <a:pathLst>
              <a:path w="3636337" h="7138182">
                <a:moveTo>
                  <a:pt x="1563551" y="3029061"/>
                </a:moveTo>
                <a:lnTo>
                  <a:pt x="1563551" y="1171769"/>
                </a:lnTo>
                <a:cubicBezTo>
                  <a:pt x="1444523" y="1201084"/>
                  <a:pt x="1330799" y="1254073"/>
                  <a:pt x="1228219" y="1328453"/>
                </a:cubicBezTo>
                <a:cubicBezTo>
                  <a:pt x="927220" y="1546705"/>
                  <a:pt x="771440" y="1913395"/>
                  <a:pt x="823311" y="2281559"/>
                </a:cubicBezTo>
                <a:cubicBezTo>
                  <a:pt x="886035" y="2761950"/>
                  <a:pt x="1181988" y="2923981"/>
                  <a:pt x="1563551" y="3029061"/>
                </a:cubicBezTo>
                <a:close/>
                <a:moveTo>
                  <a:pt x="2056123" y="5971053"/>
                </a:moveTo>
                <a:cubicBezTo>
                  <a:pt x="2180706" y="5941789"/>
                  <a:pt x="2300029" y="5887431"/>
                  <a:pt x="2407191" y="5809729"/>
                </a:cubicBezTo>
                <a:cubicBezTo>
                  <a:pt x="2708190" y="5591477"/>
                  <a:pt x="2863970" y="5224787"/>
                  <a:pt x="2812099" y="4856623"/>
                </a:cubicBezTo>
                <a:cubicBezTo>
                  <a:pt x="2712300" y="4365494"/>
                  <a:pt x="2419393" y="4148018"/>
                  <a:pt x="2056123" y="4007016"/>
                </a:cubicBezTo>
                <a:close/>
                <a:moveTo>
                  <a:pt x="2056123" y="7138182"/>
                </a:moveTo>
                <a:lnTo>
                  <a:pt x="1563551" y="7138182"/>
                </a:lnTo>
                <a:lnTo>
                  <a:pt x="1563551" y="6796553"/>
                </a:lnTo>
                <a:cubicBezTo>
                  <a:pt x="1376287" y="6771102"/>
                  <a:pt x="1191751" y="6715291"/>
                  <a:pt x="1016794" y="6629471"/>
                </a:cubicBezTo>
                <a:cubicBezTo>
                  <a:pt x="412303" y="6332946"/>
                  <a:pt x="21102" y="5726704"/>
                  <a:pt x="0" y="5053734"/>
                </a:cubicBezTo>
                <a:lnTo>
                  <a:pt x="813973" y="5028205"/>
                </a:lnTo>
                <a:cubicBezTo>
                  <a:pt x="825624" y="5399818"/>
                  <a:pt x="1041643" y="5734588"/>
                  <a:pt x="1375441" y="5898325"/>
                </a:cubicBezTo>
                <a:cubicBezTo>
                  <a:pt x="1436179" y="5928119"/>
                  <a:pt x="1499008" y="5951362"/>
                  <a:pt x="1563551" y="5965918"/>
                </a:cubicBezTo>
                <a:lnTo>
                  <a:pt x="1563551" y="3847635"/>
                </a:lnTo>
                <a:cubicBezTo>
                  <a:pt x="920238" y="3662345"/>
                  <a:pt x="233045" y="3450393"/>
                  <a:pt x="16852" y="2382091"/>
                </a:cubicBezTo>
                <a:cubicBezTo>
                  <a:pt x="-73403" y="1719933"/>
                  <a:pt x="208577" y="1061859"/>
                  <a:pt x="750173" y="669157"/>
                </a:cubicBezTo>
                <a:cubicBezTo>
                  <a:pt x="994931" y="491686"/>
                  <a:pt x="1274723" y="381458"/>
                  <a:pt x="1563551" y="341319"/>
                </a:cubicBezTo>
                <a:lnTo>
                  <a:pt x="1563551" y="0"/>
                </a:lnTo>
                <a:lnTo>
                  <a:pt x="2056123" y="0"/>
                </a:lnTo>
                <a:lnTo>
                  <a:pt x="2056123" y="339268"/>
                </a:lnTo>
                <a:cubicBezTo>
                  <a:pt x="2248752" y="363969"/>
                  <a:pt x="2438747" y="420481"/>
                  <a:pt x="2618616" y="508711"/>
                </a:cubicBezTo>
                <a:cubicBezTo>
                  <a:pt x="3223107" y="805237"/>
                  <a:pt x="3614308" y="1411478"/>
                  <a:pt x="3635410" y="2084448"/>
                </a:cubicBezTo>
                <a:lnTo>
                  <a:pt x="2821437" y="2109978"/>
                </a:lnTo>
                <a:cubicBezTo>
                  <a:pt x="2809786" y="1738364"/>
                  <a:pt x="2593767" y="1403594"/>
                  <a:pt x="2259969" y="1239857"/>
                </a:cubicBezTo>
                <a:cubicBezTo>
                  <a:pt x="2194243" y="1207617"/>
                  <a:pt x="2126069" y="1183046"/>
                  <a:pt x="2056123" y="1168235"/>
                </a:cubicBezTo>
                <a:lnTo>
                  <a:pt x="2056123" y="3150890"/>
                </a:lnTo>
                <a:cubicBezTo>
                  <a:pt x="2675271" y="3303511"/>
                  <a:pt x="3347939" y="3564428"/>
                  <a:pt x="3618512" y="4743007"/>
                </a:cubicBezTo>
                <a:cubicBezTo>
                  <a:pt x="3712448" y="5409725"/>
                  <a:pt x="3430336" y="6073786"/>
                  <a:pt x="2885237" y="6469025"/>
                </a:cubicBezTo>
                <a:cubicBezTo>
                  <a:pt x="2636047" y="6649712"/>
                  <a:pt x="2350538" y="6760700"/>
                  <a:pt x="2056123" y="679874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700" b="0" i="0" u="none" strike="noStrike" kern="1200" cap="none" spc="0" normalizeH="0" baseline="0" noProof="0">
              <a:ln>
                <a:noFill/>
              </a:ln>
              <a:solidFill>
                <a:srgbClr val="4B5B75"/>
              </a:solidFill>
              <a:effectLst/>
              <a:uLnTx/>
              <a:uFillTx/>
              <a:latin typeface="Arial"/>
              <a:ea typeface="굴림" panose="020B0600000101010101" pitchFamily="34" charset="-127"/>
              <a:cs typeface="+mn-cs"/>
            </a:endParaRPr>
          </a:p>
        </p:txBody>
      </p:sp>
      <p:grpSp>
        <p:nvGrpSpPr>
          <p:cNvPr id="157" name="Graphic 39">
            <a:extLst>
              <a:ext uri="{FF2B5EF4-FFF2-40B4-BE49-F238E27FC236}">
                <a16:creationId xmlns:a16="http://schemas.microsoft.com/office/drawing/2014/main" id="{A3D05DF5-1BCB-49C0-B5E4-FB60064C1E36}"/>
              </a:ext>
            </a:extLst>
          </p:cNvPr>
          <p:cNvGrpSpPr/>
          <p:nvPr/>
        </p:nvGrpSpPr>
        <p:grpSpPr>
          <a:xfrm>
            <a:off x="5335748" y="1799126"/>
            <a:ext cx="1468845" cy="1238994"/>
            <a:chOff x="4221956" y="2745581"/>
            <a:chExt cx="1403033" cy="1254443"/>
          </a:xfrm>
          <a:solidFill>
            <a:schemeClr val="accent1"/>
          </a:solidFill>
        </p:grpSpPr>
        <p:sp>
          <p:nvSpPr>
            <p:cNvPr id="158" name="Freeform: Shape 41">
              <a:extLst>
                <a:ext uri="{FF2B5EF4-FFF2-40B4-BE49-F238E27FC236}">
                  <a16:creationId xmlns:a16="http://schemas.microsoft.com/office/drawing/2014/main" id="{D57591D7-ADC0-48C6-BE93-045964E5E722}"/>
                </a:ext>
              </a:extLst>
            </p:cNvPr>
            <p:cNvSpPr/>
            <p:nvPr/>
          </p:nvSpPr>
          <p:spPr>
            <a:xfrm>
              <a:off x="4654391" y="3161824"/>
              <a:ext cx="514350" cy="838200"/>
            </a:xfrm>
            <a:custGeom>
              <a:avLst/>
              <a:gdLst>
                <a:gd name="connsiteX0" fmla="*/ 261461 w 514350"/>
                <a:gd name="connsiteY0" fmla="*/ 7144 h 838200"/>
                <a:gd name="connsiteX1" fmla="*/ 7144 w 514350"/>
                <a:gd name="connsiteY1" fmla="*/ 254794 h 838200"/>
                <a:gd name="connsiteX2" fmla="*/ 51911 w 514350"/>
                <a:gd name="connsiteY2" fmla="*/ 394811 h 838200"/>
                <a:gd name="connsiteX3" fmla="*/ 74771 w 514350"/>
                <a:gd name="connsiteY3" fmla="*/ 436721 h 838200"/>
                <a:gd name="connsiteX4" fmla="*/ 138589 w 514350"/>
                <a:gd name="connsiteY4" fmla="*/ 620554 h 838200"/>
                <a:gd name="connsiteX5" fmla="*/ 144304 w 514350"/>
                <a:gd name="connsiteY5" fmla="*/ 653891 h 838200"/>
                <a:gd name="connsiteX6" fmla="*/ 144304 w 514350"/>
                <a:gd name="connsiteY6" fmla="*/ 757714 h 838200"/>
                <a:gd name="connsiteX7" fmla="*/ 190976 w 514350"/>
                <a:gd name="connsiteY7" fmla="*/ 813911 h 838200"/>
                <a:gd name="connsiteX8" fmla="*/ 190976 w 514350"/>
                <a:gd name="connsiteY8" fmla="*/ 814864 h 838200"/>
                <a:gd name="connsiteX9" fmla="*/ 244316 w 514350"/>
                <a:gd name="connsiteY9" fmla="*/ 835819 h 838200"/>
                <a:gd name="connsiteX10" fmla="*/ 264319 w 514350"/>
                <a:gd name="connsiteY10" fmla="*/ 835819 h 838200"/>
                <a:gd name="connsiteX11" fmla="*/ 317659 w 514350"/>
                <a:gd name="connsiteY11" fmla="*/ 814864 h 838200"/>
                <a:gd name="connsiteX12" fmla="*/ 317659 w 514350"/>
                <a:gd name="connsiteY12" fmla="*/ 814864 h 838200"/>
                <a:gd name="connsiteX13" fmla="*/ 370999 w 514350"/>
                <a:gd name="connsiteY13" fmla="*/ 754856 h 838200"/>
                <a:gd name="connsiteX14" fmla="*/ 370999 w 514350"/>
                <a:gd name="connsiteY14" fmla="*/ 654844 h 838200"/>
                <a:gd name="connsiteX15" fmla="*/ 386239 w 514350"/>
                <a:gd name="connsiteY15" fmla="*/ 597694 h 838200"/>
                <a:gd name="connsiteX16" fmla="*/ 430054 w 514350"/>
                <a:gd name="connsiteY16" fmla="*/ 485299 h 838200"/>
                <a:gd name="connsiteX17" fmla="*/ 491014 w 514350"/>
                <a:gd name="connsiteY17" fmla="*/ 362426 h 838200"/>
                <a:gd name="connsiteX18" fmla="*/ 491014 w 514350"/>
                <a:gd name="connsiteY18" fmla="*/ 362426 h 838200"/>
                <a:gd name="connsiteX19" fmla="*/ 515779 w 514350"/>
                <a:gd name="connsiteY19" fmla="*/ 256699 h 838200"/>
                <a:gd name="connsiteX20" fmla="*/ 261461 w 514350"/>
                <a:gd name="connsiteY20" fmla="*/ 7144 h 838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514350" h="838200">
                  <a:moveTo>
                    <a:pt x="261461" y="7144"/>
                  </a:moveTo>
                  <a:cubicBezTo>
                    <a:pt x="121444" y="7144"/>
                    <a:pt x="7144" y="117634"/>
                    <a:pt x="7144" y="254794"/>
                  </a:cubicBezTo>
                  <a:cubicBezTo>
                    <a:pt x="7144" y="307181"/>
                    <a:pt x="23336" y="354806"/>
                    <a:pt x="51911" y="394811"/>
                  </a:cubicBezTo>
                  <a:lnTo>
                    <a:pt x="74771" y="436721"/>
                  </a:lnTo>
                  <a:cubicBezTo>
                    <a:pt x="106204" y="493871"/>
                    <a:pt x="128111" y="555784"/>
                    <a:pt x="138589" y="620554"/>
                  </a:cubicBezTo>
                  <a:lnTo>
                    <a:pt x="144304" y="653891"/>
                  </a:lnTo>
                  <a:lnTo>
                    <a:pt x="144304" y="757714"/>
                  </a:lnTo>
                  <a:cubicBezTo>
                    <a:pt x="144304" y="785336"/>
                    <a:pt x="164306" y="809149"/>
                    <a:pt x="190976" y="813911"/>
                  </a:cubicBezTo>
                  <a:lnTo>
                    <a:pt x="190976" y="814864"/>
                  </a:lnTo>
                  <a:cubicBezTo>
                    <a:pt x="190976" y="826294"/>
                    <a:pt x="214789" y="835819"/>
                    <a:pt x="244316" y="835819"/>
                  </a:cubicBezTo>
                  <a:lnTo>
                    <a:pt x="264319" y="835819"/>
                  </a:lnTo>
                  <a:cubicBezTo>
                    <a:pt x="293846" y="835819"/>
                    <a:pt x="317659" y="826294"/>
                    <a:pt x="317659" y="814864"/>
                  </a:cubicBezTo>
                  <a:lnTo>
                    <a:pt x="317659" y="814864"/>
                  </a:lnTo>
                  <a:cubicBezTo>
                    <a:pt x="348139" y="811054"/>
                    <a:pt x="370999" y="786289"/>
                    <a:pt x="370999" y="754856"/>
                  </a:cubicBezTo>
                  <a:lnTo>
                    <a:pt x="370999" y="654844"/>
                  </a:lnTo>
                  <a:lnTo>
                    <a:pt x="386239" y="597694"/>
                  </a:lnTo>
                  <a:cubicBezTo>
                    <a:pt x="396716" y="558641"/>
                    <a:pt x="411004" y="520541"/>
                    <a:pt x="430054" y="485299"/>
                  </a:cubicBezTo>
                  <a:lnTo>
                    <a:pt x="491014" y="362426"/>
                  </a:lnTo>
                  <a:lnTo>
                    <a:pt x="491014" y="362426"/>
                  </a:lnTo>
                  <a:cubicBezTo>
                    <a:pt x="507206" y="330041"/>
                    <a:pt x="515779" y="293846"/>
                    <a:pt x="515779" y="256699"/>
                  </a:cubicBezTo>
                  <a:cubicBezTo>
                    <a:pt x="515779" y="117634"/>
                    <a:pt x="401479" y="7144"/>
                    <a:pt x="261461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28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B5B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2" name="Freeform: Shape 55">
              <a:extLst>
                <a:ext uri="{FF2B5EF4-FFF2-40B4-BE49-F238E27FC236}">
                  <a16:creationId xmlns:a16="http://schemas.microsoft.com/office/drawing/2014/main" id="{032BB954-B636-4DBB-9B7E-B33EDCB042A1}"/>
                </a:ext>
              </a:extLst>
            </p:cNvPr>
            <p:cNvSpPr/>
            <p:nvPr/>
          </p:nvSpPr>
          <p:spPr>
            <a:xfrm>
              <a:off x="4914424" y="2745581"/>
              <a:ext cx="38100" cy="276225"/>
            </a:xfrm>
            <a:custGeom>
              <a:avLst/>
              <a:gdLst>
                <a:gd name="connsiteX0" fmla="*/ 19526 w 38100"/>
                <a:gd name="connsiteY0" fmla="*/ 273844 h 276225"/>
                <a:gd name="connsiteX1" fmla="*/ 19526 w 38100"/>
                <a:gd name="connsiteY1" fmla="*/ 273844 h 276225"/>
                <a:gd name="connsiteX2" fmla="*/ 7144 w 38100"/>
                <a:gd name="connsiteY2" fmla="*/ 262414 h 276225"/>
                <a:gd name="connsiteX3" fmla="*/ 7144 w 38100"/>
                <a:gd name="connsiteY3" fmla="*/ 18574 h 276225"/>
                <a:gd name="connsiteX4" fmla="*/ 19526 w 38100"/>
                <a:gd name="connsiteY4" fmla="*/ 7144 h 276225"/>
                <a:gd name="connsiteX5" fmla="*/ 19526 w 38100"/>
                <a:gd name="connsiteY5" fmla="*/ 7144 h 276225"/>
                <a:gd name="connsiteX6" fmla="*/ 31909 w 38100"/>
                <a:gd name="connsiteY6" fmla="*/ 18574 h 276225"/>
                <a:gd name="connsiteX7" fmla="*/ 31909 w 38100"/>
                <a:gd name="connsiteY7" fmla="*/ 261461 h 276225"/>
                <a:gd name="connsiteX8" fmla="*/ 19526 w 38100"/>
                <a:gd name="connsiteY8" fmla="*/ 273844 h 27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8100" h="276225">
                  <a:moveTo>
                    <a:pt x="19526" y="273844"/>
                  </a:moveTo>
                  <a:lnTo>
                    <a:pt x="19526" y="273844"/>
                  </a:lnTo>
                  <a:cubicBezTo>
                    <a:pt x="12859" y="273844"/>
                    <a:pt x="7144" y="268129"/>
                    <a:pt x="7144" y="262414"/>
                  </a:cubicBezTo>
                  <a:lnTo>
                    <a:pt x="7144" y="18574"/>
                  </a:lnTo>
                  <a:cubicBezTo>
                    <a:pt x="8096" y="12859"/>
                    <a:pt x="12859" y="7144"/>
                    <a:pt x="19526" y="7144"/>
                  </a:cubicBezTo>
                  <a:lnTo>
                    <a:pt x="19526" y="7144"/>
                  </a:lnTo>
                  <a:cubicBezTo>
                    <a:pt x="26194" y="7144"/>
                    <a:pt x="31909" y="12859"/>
                    <a:pt x="31909" y="18574"/>
                  </a:cubicBezTo>
                  <a:lnTo>
                    <a:pt x="31909" y="261461"/>
                  </a:lnTo>
                  <a:cubicBezTo>
                    <a:pt x="31909" y="268129"/>
                    <a:pt x="26194" y="273844"/>
                    <a:pt x="19526" y="2738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28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4B5B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3" name="Freeform: Shape 56">
              <a:extLst>
                <a:ext uri="{FF2B5EF4-FFF2-40B4-BE49-F238E27FC236}">
                  <a16:creationId xmlns:a16="http://schemas.microsoft.com/office/drawing/2014/main" id="{33C1F9E7-4BC9-42E0-A1A8-8F3BE39F2E14}"/>
                </a:ext>
              </a:extLst>
            </p:cNvPr>
            <p:cNvSpPr/>
            <p:nvPr/>
          </p:nvSpPr>
          <p:spPr>
            <a:xfrm>
              <a:off x="4646192" y="2774529"/>
              <a:ext cx="114300" cy="266700"/>
            </a:xfrm>
            <a:custGeom>
              <a:avLst/>
              <a:gdLst>
                <a:gd name="connsiteX0" fmla="*/ 102021 w 114300"/>
                <a:gd name="connsiteY0" fmla="*/ 260136 h 266700"/>
                <a:gd name="connsiteX1" fmla="*/ 102021 w 114300"/>
                <a:gd name="connsiteY1" fmla="*/ 260136 h 266700"/>
                <a:gd name="connsiteX2" fmla="*/ 86781 w 114300"/>
                <a:gd name="connsiteY2" fmla="*/ 252516 h 266700"/>
                <a:gd name="connsiteX3" fmla="*/ 7723 w 114300"/>
                <a:gd name="connsiteY3" fmla="*/ 22963 h 266700"/>
                <a:gd name="connsiteX4" fmla="*/ 15343 w 114300"/>
                <a:gd name="connsiteY4" fmla="*/ 7723 h 266700"/>
                <a:gd name="connsiteX5" fmla="*/ 15343 w 114300"/>
                <a:gd name="connsiteY5" fmla="*/ 7723 h 266700"/>
                <a:gd name="connsiteX6" fmla="*/ 30583 w 114300"/>
                <a:gd name="connsiteY6" fmla="*/ 15343 h 266700"/>
                <a:gd name="connsiteX7" fmla="*/ 109641 w 114300"/>
                <a:gd name="connsiteY7" fmla="*/ 244896 h 266700"/>
                <a:gd name="connsiteX8" fmla="*/ 102021 w 114300"/>
                <a:gd name="connsiteY8" fmla="*/ 260136 h 266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266700">
                  <a:moveTo>
                    <a:pt x="102021" y="260136"/>
                  </a:moveTo>
                  <a:lnTo>
                    <a:pt x="102021" y="260136"/>
                  </a:lnTo>
                  <a:cubicBezTo>
                    <a:pt x="95353" y="262041"/>
                    <a:pt x="88686" y="259183"/>
                    <a:pt x="86781" y="252516"/>
                  </a:cubicBezTo>
                  <a:lnTo>
                    <a:pt x="7723" y="22963"/>
                  </a:lnTo>
                  <a:cubicBezTo>
                    <a:pt x="5818" y="16296"/>
                    <a:pt x="8676" y="9628"/>
                    <a:pt x="15343" y="7723"/>
                  </a:cubicBezTo>
                  <a:lnTo>
                    <a:pt x="15343" y="7723"/>
                  </a:lnTo>
                  <a:cubicBezTo>
                    <a:pt x="22011" y="5818"/>
                    <a:pt x="28678" y="8676"/>
                    <a:pt x="30583" y="15343"/>
                  </a:cubicBezTo>
                  <a:lnTo>
                    <a:pt x="109641" y="244896"/>
                  </a:lnTo>
                  <a:cubicBezTo>
                    <a:pt x="111546" y="250611"/>
                    <a:pt x="108688" y="257278"/>
                    <a:pt x="102021" y="26013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28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4B5B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4" name="Freeform: Shape 57">
              <a:extLst>
                <a:ext uri="{FF2B5EF4-FFF2-40B4-BE49-F238E27FC236}">
                  <a16:creationId xmlns:a16="http://schemas.microsoft.com/office/drawing/2014/main" id="{76AFA9EB-C898-4024-8AD3-572BC1D24C2B}"/>
                </a:ext>
              </a:extLst>
            </p:cNvPr>
            <p:cNvSpPr/>
            <p:nvPr/>
          </p:nvSpPr>
          <p:spPr>
            <a:xfrm>
              <a:off x="4419362" y="2942987"/>
              <a:ext cx="209550" cy="209550"/>
            </a:xfrm>
            <a:custGeom>
              <a:avLst/>
              <a:gdLst>
                <a:gd name="connsiteX0" fmla="*/ 199311 w 209550"/>
                <a:gd name="connsiteY0" fmla="*/ 199311 h 209550"/>
                <a:gd name="connsiteX1" fmla="*/ 199311 w 209550"/>
                <a:gd name="connsiteY1" fmla="*/ 199311 h 209550"/>
                <a:gd name="connsiteX2" fmla="*/ 182166 w 209550"/>
                <a:gd name="connsiteY2" fmla="*/ 199311 h 209550"/>
                <a:gd name="connsiteX3" fmla="*/ 10716 w 209550"/>
                <a:gd name="connsiteY3" fmla="*/ 27861 h 209550"/>
                <a:gd name="connsiteX4" fmla="*/ 10716 w 209550"/>
                <a:gd name="connsiteY4" fmla="*/ 10716 h 209550"/>
                <a:gd name="connsiteX5" fmla="*/ 10716 w 209550"/>
                <a:gd name="connsiteY5" fmla="*/ 10716 h 209550"/>
                <a:gd name="connsiteX6" fmla="*/ 27861 w 209550"/>
                <a:gd name="connsiteY6" fmla="*/ 10716 h 209550"/>
                <a:gd name="connsiteX7" fmla="*/ 199311 w 209550"/>
                <a:gd name="connsiteY7" fmla="*/ 182166 h 209550"/>
                <a:gd name="connsiteX8" fmla="*/ 199311 w 209550"/>
                <a:gd name="connsiteY8" fmla="*/ 199311 h 209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9550" h="209550">
                  <a:moveTo>
                    <a:pt x="199311" y="199311"/>
                  </a:moveTo>
                  <a:lnTo>
                    <a:pt x="199311" y="199311"/>
                  </a:lnTo>
                  <a:cubicBezTo>
                    <a:pt x="194548" y="204073"/>
                    <a:pt x="186928" y="204073"/>
                    <a:pt x="182166" y="199311"/>
                  </a:cubicBezTo>
                  <a:lnTo>
                    <a:pt x="10716" y="27861"/>
                  </a:lnTo>
                  <a:cubicBezTo>
                    <a:pt x="5953" y="23098"/>
                    <a:pt x="5953" y="15478"/>
                    <a:pt x="10716" y="10716"/>
                  </a:cubicBezTo>
                  <a:lnTo>
                    <a:pt x="10716" y="10716"/>
                  </a:lnTo>
                  <a:cubicBezTo>
                    <a:pt x="15478" y="5953"/>
                    <a:pt x="23098" y="5953"/>
                    <a:pt x="27861" y="10716"/>
                  </a:cubicBezTo>
                  <a:lnTo>
                    <a:pt x="199311" y="182166"/>
                  </a:lnTo>
                  <a:cubicBezTo>
                    <a:pt x="204073" y="186928"/>
                    <a:pt x="204073" y="194548"/>
                    <a:pt x="199311" y="19931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28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4B5B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5" name="Freeform: Shape 58">
              <a:extLst>
                <a:ext uri="{FF2B5EF4-FFF2-40B4-BE49-F238E27FC236}">
                  <a16:creationId xmlns:a16="http://schemas.microsoft.com/office/drawing/2014/main" id="{BFE506C1-5B78-491E-8DE8-1B051872AB37}"/>
                </a:ext>
              </a:extLst>
            </p:cNvPr>
            <p:cNvSpPr/>
            <p:nvPr/>
          </p:nvSpPr>
          <p:spPr>
            <a:xfrm>
              <a:off x="4279471" y="3163141"/>
              <a:ext cx="257175" cy="123825"/>
            </a:xfrm>
            <a:custGeom>
              <a:avLst/>
              <a:gdLst>
                <a:gd name="connsiteX0" fmla="*/ 253476 w 257175"/>
                <a:gd name="connsiteY0" fmla="*/ 117269 h 123825"/>
                <a:gd name="connsiteX1" fmla="*/ 253476 w 257175"/>
                <a:gd name="connsiteY1" fmla="*/ 117269 h 123825"/>
                <a:gd name="connsiteX2" fmla="*/ 238236 w 257175"/>
                <a:gd name="connsiteY2" fmla="*/ 123936 h 123825"/>
                <a:gd name="connsiteX3" fmla="*/ 14399 w 257175"/>
                <a:gd name="connsiteY3" fmla="*/ 29639 h 123825"/>
                <a:gd name="connsiteX4" fmla="*/ 7731 w 257175"/>
                <a:gd name="connsiteY4" fmla="*/ 14399 h 123825"/>
                <a:gd name="connsiteX5" fmla="*/ 7731 w 257175"/>
                <a:gd name="connsiteY5" fmla="*/ 14399 h 123825"/>
                <a:gd name="connsiteX6" fmla="*/ 22971 w 257175"/>
                <a:gd name="connsiteY6" fmla="*/ 7731 h 123825"/>
                <a:gd name="connsiteX7" fmla="*/ 246809 w 257175"/>
                <a:gd name="connsiteY7" fmla="*/ 102029 h 123825"/>
                <a:gd name="connsiteX8" fmla="*/ 253476 w 257175"/>
                <a:gd name="connsiteY8" fmla="*/ 117269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57175" h="123825">
                  <a:moveTo>
                    <a:pt x="253476" y="117269"/>
                  </a:moveTo>
                  <a:lnTo>
                    <a:pt x="253476" y="117269"/>
                  </a:lnTo>
                  <a:cubicBezTo>
                    <a:pt x="250619" y="122984"/>
                    <a:pt x="243951" y="125841"/>
                    <a:pt x="238236" y="123936"/>
                  </a:cubicBezTo>
                  <a:lnTo>
                    <a:pt x="14399" y="29639"/>
                  </a:lnTo>
                  <a:cubicBezTo>
                    <a:pt x="8684" y="26781"/>
                    <a:pt x="5826" y="20114"/>
                    <a:pt x="7731" y="14399"/>
                  </a:cubicBezTo>
                  <a:lnTo>
                    <a:pt x="7731" y="14399"/>
                  </a:lnTo>
                  <a:cubicBezTo>
                    <a:pt x="10589" y="8684"/>
                    <a:pt x="17256" y="5826"/>
                    <a:pt x="22971" y="7731"/>
                  </a:cubicBezTo>
                  <a:lnTo>
                    <a:pt x="246809" y="102029"/>
                  </a:lnTo>
                  <a:cubicBezTo>
                    <a:pt x="253476" y="104886"/>
                    <a:pt x="256334" y="111554"/>
                    <a:pt x="253476" y="11726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28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4B5B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6" name="Freeform: Shape 59">
              <a:extLst>
                <a:ext uri="{FF2B5EF4-FFF2-40B4-BE49-F238E27FC236}">
                  <a16:creationId xmlns:a16="http://schemas.microsoft.com/office/drawing/2014/main" id="{4F618D65-921A-4B43-8E1F-B97CF1A18E45}"/>
                </a:ext>
              </a:extLst>
            </p:cNvPr>
            <p:cNvSpPr/>
            <p:nvPr/>
          </p:nvSpPr>
          <p:spPr>
            <a:xfrm>
              <a:off x="4221956" y="3419847"/>
              <a:ext cx="276225" cy="38100"/>
            </a:xfrm>
            <a:custGeom>
              <a:avLst/>
              <a:gdLst>
                <a:gd name="connsiteX0" fmla="*/ 273844 w 276225"/>
                <a:gd name="connsiteY0" fmla="*/ 18678 h 38100"/>
                <a:gd name="connsiteX1" fmla="*/ 273844 w 276225"/>
                <a:gd name="connsiteY1" fmla="*/ 18678 h 38100"/>
                <a:gd name="connsiteX2" fmla="*/ 261461 w 276225"/>
                <a:gd name="connsiteY2" fmla="*/ 31061 h 38100"/>
                <a:gd name="connsiteX3" fmla="*/ 18574 w 276225"/>
                <a:gd name="connsiteY3" fmla="*/ 31061 h 38100"/>
                <a:gd name="connsiteX4" fmla="*/ 7144 w 276225"/>
                <a:gd name="connsiteY4" fmla="*/ 18678 h 38100"/>
                <a:gd name="connsiteX5" fmla="*/ 7144 w 276225"/>
                <a:gd name="connsiteY5" fmla="*/ 18678 h 38100"/>
                <a:gd name="connsiteX6" fmla="*/ 18574 w 276225"/>
                <a:gd name="connsiteY6" fmla="*/ 7248 h 38100"/>
                <a:gd name="connsiteX7" fmla="*/ 261461 w 276225"/>
                <a:gd name="connsiteY7" fmla="*/ 7248 h 38100"/>
                <a:gd name="connsiteX8" fmla="*/ 273844 w 276225"/>
                <a:gd name="connsiteY8" fmla="*/ 18678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6225" h="38100">
                  <a:moveTo>
                    <a:pt x="273844" y="18678"/>
                  </a:moveTo>
                  <a:lnTo>
                    <a:pt x="273844" y="18678"/>
                  </a:lnTo>
                  <a:cubicBezTo>
                    <a:pt x="273844" y="25345"/>
                    <a:pt x="268129" y="31061"/>
                    <a:pt x="261461" y="31061"/>
                  </a:cubicBezTo>
                  <a:lnTo>
                    <a:pt x="18574" y="31061"/>
                  </a:lnTo>
                  <a:cubicBezTo>
                    <a:pt x="12859" y="30108"/>
                    <a:pt x="7144" y="25345"/>
                    <a:pt x="7144" y="18678"/>
                  </a:cubicBezTo>
                  <a:lnTo>
                    <a:pt x="7144" y="18678"/>
                  </a:lnTo>
                  <a:cubicBezTo>
                    <a:pt x="7144" y="12010"/>
                    <a:pt x="12859" y="6295"/>
                    <a:pt x="18574" y="7248"/>
                  </a:cubicBezTo>
                  <a:lnTo>
                    <a:pt x="261461" y="7248"/>
                  </a:lnTo>
                  <a:cubicBezTo>
                    <a:pt x="268129" y="7248"/>
                    <a:pt x="273844" y="12010"/>
                    <a:pt x="273844" y="1867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28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4B5B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7" name="Freeform: Shape 60">
              <a:extLst>
                <a:ext uri="{FF2B5EF4-FFF2-40B4-BE49-F238E27FC236}">
                  <a16:creationId xmlns:a16="http://schemas.microsoft.com/office/drawing/2014/main" id="{87E1C9F5-02C3-469C-8D11-CAF4F8ACCFB0}"/>
                </a:ext>
              </a:extLst>
            </p:cNvPr>
            <p:cNvSpPr/>
            <p:nvPr/>
          </p:nvSpPr>
          <p:spPr>
            <a:xfrm>
              <a:off x="5088236" y="2779292"/>
              <a:ext cx="114300" cy="266700"/>
            </a:xfrm>
            <a:custGeom>
              <a:avLst/>
              <a:gdLst>
                <a:gd name="connsiteX0" fmla="*/ 15259 w 114300"/>
                <a:gd name="connsiteY0" fmla="*/ 260136 h 266700"/>
                <a:gd name="connsiteX1" fmla="*/ 15259 w 114300"/>
                <a:gd name="connsiteY1" fmla="*/ 260136 h 266700"/>
                <a:gd name="connsiteX2" fmla="*/ 30499 w 114300"/>
                <a:gd name="connsiteY2" fmla="*/ 252516 h 266700"/>
                <a:gd name="connsiteX3" fmla="*/ 110509 w 114300"/>
                <a:gd name="connsiteY3" fmla="*/ 22963 h 266700"/>
                <a:gd name="connsiteX4" fmla="*/ 102889 w 114300"/>
                <a:gd name="connsiteY4" fmla="*/ 7723 h 266700"/>
                <a:gd name="connsiteX5" fmla="*/ 102889 w 114300"/>
                <a:gd name="connsiteY5" fmla="*/ 7723 h 266700"/>
                <a:gd name="connsiteX6" fmla="*/ 87649 w 114300"/>
                <a:gd name="connsiteY6" fmla="*/ 15343 h 266700"/>
                <a:gd name="connsiteX7" fmla="*/ 7639 w 114300"/>
                <a:gd name="connsiteY7" fmla="*/ 244896 h 266700"/>
                <a:gd name="connsiteX8" fmla="*/ 15259 w 114300"/>
                <a:gd name="connsiteY8" fmla="*/ 260136 h 266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266700">
                  <a:moveTo>
                    <a:pt x="15259" y="260136"/>
                  </a:moveTo>
                  <a:lnTo>
                    <a:pt x="15259" y="260136"/>
                  </a:lnTo>
                  <a:cubicBezTo>
                    <a:pt x="21927" y="262041"/>
                    <a:pt x="28594" y="259183"/>
                    <a:pt x="30499" y="252516"/>
                  </a:cubicBezTo>
                  <a:lnTo>
                    <a:pt x="110509" y="22963"/>
                  </a:lnTo>
                  <a:cubicBezTo>
                    <a:pt x="112414" y="16296"/>
                    <a:pt x="109557" y="9628"/>
                    <a:pt x="102889" y="7723"/>
                  </a:cubicBezTo>
                  <a:lnTo>
                    <a:pt x="102889" y="7723"/>
                  </a:lnTo>
                  <a:cubicBezTo>
                    <a:pt x="96222" y="5818"/>
                    <a:pt x="89554" y="8676"/>
                    <a:pt x="87649" y="15343"/>
                  </a:cubicBezTo>
                  <a:lnTo>
                    <a:pt x="7639" y="244896"/>
                  </a:lnTo>
                  <a:cubicBezTo>
                    <a:pt x="5734" y="250611"/>
                    <a:pt x="9544" y="257278"/>
                    <a:pt x="15259" y="26013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28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4B5B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8" name="Freeform: Shape 61">
              <a:extLst>
                <a:ext uri="{FF2B5EF4-FFF2-40B4-BE49-F238E27FC236}">
                  <a16:creationId xmlns:a16="http://schemas.microsoft.com/office/drawing/2014/main" id="{4AB5E99C-15AC-4ED2-8EB8-A23E0DF8DBDD}"/>
                </a:ext>
              </a:extLst>
            </p:cNvPr>
            <p:cNvSpPr/>
            <p:nvPr/>
          </p:nvSpPr>
          <p:spPr>
            <a:xfrm>
              <a:off x="5223034" y="2947749"/>
              <a:ext cx="200025" cy="209550"/>
            </a:xfrm>
            <a:custGeom>
              <a:avLst/>
              <a:gdLst>
                <a:gd name="connsiteX0" fmla="*/ 10001 w 200025"/>
                <a:gd name="connsiteY0" fmla="*/ 199311 h 209550"/>
                <a:gd name="connsiteX1" fmla="*/ 10001 w 200025"/>
                <a:gd name="connsiteY1" fmla="*/ 199311 h 209550"/>
                <a:gd name="connsiteX2" fmla="*/ 27146 w 200025"/>
                <a:gd name="connsiteY2" fmla="*/ 199311 h 209550"/>
                <a:gd name="connsiteX3" fmla="*/ 198596 w 200025"/>
                <a:gd name="connsiteY3" fmla="*/ 27861 h 209550"/>
                <a:gd name="connsiteX4" fmla="*/ 198596 w 200025"/>
                <a:gd name="connsiteY4" fmla="*/ 10716 h 209550"/>
                <a:gd name="connsiteX5" fmla="*/ 198596 w 200025"/>
                <a:gd name="connsiteY5" fmla="*/ 10716 h 209550"/>
                <a:gd name="connsiteX6" fmla="*/ 181451 w 200025"/>
                <a:gd name="connsiteY6" fmla="*/ 10716 h 209550"/>
                <a:gd name="connsiteX7" fmla="*/ 10001 w 200025"/>
                <a:gd name="connsiteY7" fmla="*/ 182166 h 209550"/>
                <a:gd name="connsiteX8" fmla="*/ 10001 w 200025"/>
                <a:gd name="connsiteY8" fmla="*/ 199311 h 209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0025" h="209550">
                  <a:moveTo>
                    <a:pt x="10001" y="199311"/>
                  </a:moveTo>
                  <a:lnTo>
                    <a:pt x="10001" y="199311"/>
                  </a:lnTo>
                  <a:cubicBezTo>
                    <a:pt x="14764" y="204073"/>
                    <a:pt x="22384" y="204073"/>
                    <a:pt x="27146" y="199311"/>
                  </a:cubicBezTo>
                  <a:lnTo>
                    <a:pt x="198596" y="27861"/>
                  </a:lnTo>
                  <a:cubicBezTo>
                    <a:pt x="203359" y="23098"/>
                    <a:pt x="203359" y="15478"/>
                    <a:pt x="198596" y="10716"/>
                  </a:cubicBezTo>
                  <a:lnTo>
                    <a:pt x="198596" y="10716"/>
                  </a:lnTo>
                  <a:cubicBezTo>
                    <a:pt x="193834" y="5953"/>
                    <a:pt x="186214" y="5953"/>
                    <a:pt x="181451" y="10716"/>
                  </a:cubicBezTo>
                  <a:lnTo>
                    <a:pt x="10001" y="182166"/>
                  </a:lnTo>
                  <a:cubicBezTo>
                    <a:pt x="6191" y="186928"/>
                    <a:pt x="6191" y="194548"/>
                    <a:pt x="10001" y="19931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28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4B5B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9" name="Freeform: Shape 62">
              <a:extLst>
                <a:ext uri="{FF2B5EF4-FFF2-40B4-BE49-F238E27FC236}">
                  <a16:creationId xmlns:a16="http://schemas.microsoft.com/office/drawing/2014/main" id="{6FD3C8AD-66F4-4942-933C-FB64B9F71F15}"/>
                </a:ext>
              </a:extLst>
            </p:cNvPr>
            <p:cNvSpPr/>
            <p:nvPr/>
          </p:nvSpPr>
          <p:spPr>
            <a:xfrm>
              <a:off x="5311029" y="3167904"/>
              <a:ext cx="257175" cy="123825"/>
            </a:xfrm>
            <a:custGeom>
              <a:avLst/>
              <a:gdLst>
                <a:gd name="connsiteX0" fmla="*/ 7732 w 257175"/>
                <a:gd name="connsiteY0" fmla="*/ 117269 h 123825"/>
                <a:gd name="connsiteX1" fmla="*/ 7732 w 257175"/>
                <a:gd name="connsiteY1" fmla="*/ 117269 h 123825"/>
                <a:gd name="connsiteX2" fmla="*/ 22971 w 257175"/>
                <a:gd name="connsiteY2" fmla="*/ 123936 h 123825"/>
                <a:gd name="connsiteX3" fmla="*/ 246809 w 257175"/>
                <a:gd name="connsiteY3" fmla="*/ 29639 h 123825"/>
                <a:gd name="connsiteX4" fmla="*/ 253476 w 257175"/>
                <a:gd name="connsiteY4" fmla="*/ 14399 h 123825"/>
                <a:gd name="connsiteX5" fmla="*/ 253476 w 257175"/>
                <a:gd name="connsiteY5" fmla="*/ 14399 h 123825"/>
                <a:gd name="connsiteX6" fmla="*/ 238237 w 257175"/>
                <a:gd name="connsiteY6" fmla="*/ 7731 h 123825"/>
                <a:gd name="connsiteX7" fmla="*/ 14399 w 257175"/>
                <a:gd name="connsiteY7" fmla="*/ 102029 h 123825"/>
                <a:gd name="connsiteX8" fmla="*/ 7732 w 257175"/>
                <a:gd name="connsiteY8" fmla="*/ 117269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57175" h="123825">
                  <a:moveTo>
                    <a:pt x="7732" y="117269"/>
                  </a:moveTo>
                  <a:lnTo>
                    <a:pt x="7732" y="117269"/>
                  </a:lnTo>
                  <a:cubicBezTo>
                    <a:pt x="10589" y="122984"/>
                    <a:pt x="17257" y="125841"/>
                    <a:pt x="22971" y="123936"/>
                  </a:cubicBezTo>
                  <a:lnTo>
                    <a:pt x="246809" y="29639"/>
                  </a:lnTo>
                  <a:cubicBezTo>
                    <a:pt x="252524" y="26781"/>
                    <a:pt x="255381" y="20114"/>
                    <a:pt x="253476" y="14399"/>
                  </a:cubicBezTo>
                  <a:lnTo>
                    <a:pt x="253476" y="14399"/>
                  </a:lnTo>
                  <a:cubicBezTo>
                    <a:pt x="250619" y="8684"/>
                    <a:pt x="243951" y="5826"/>
                    <a:pt x="238237" y="7731"/>
                  </a:cubicBezTo>
                  <a:lnTo>
                    <a:pt x="14399" y="102029"/>
                  </a:lnTo>
                  <a:cubicBezTo>
                    <a:pt x="8684" y="104886"/>
                    <a:pt x="5826" y="111554"/>
                    <a:pt x="7732" y="11726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28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4B5B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0" name="Freeform: Shape 63">
              <a:extLst>
                <a:ext uri="{FF2B5EF4-FFF2-40B4-BE49-F238E27FC236}">
                  <a16:creationId xmlns:a16="http://schemas.microsoft.com/office/drawing/2014/main" id="{500F4977-91F2-4837-945E-14639357D6CD}"/>
                </a:ext>
              </a:extLst>
            </p:cNvPr>
            <p:cNvSpPr/>
            <p:nvPr/>
          </p:nvSpPr>
          <p:spPr>
            <a:xfrm>
              <a:off x="5348764" y="3424610"/>
              <a:ext cx="276225" cy="38100"/>
            </a:xfrm>
            <a:custGeom>
              <a:avLst/>
              <a:gdLst>
                <a:gd name="connsiteX0" fmla="*/ 7144 w 276225"/>
                <a:gd name="connsiteY0" fmla="*/ 18678 h 38100"/>
                <a:gd name="connsiteX1" fmla="*/ 7144 w 276225"/>
                <a:gd name="connsiteY1" fmla="*/ 18678 h 38100"/>
                <a:gd name="connsiteX2" fmla="*/ 19526 w 276225"/>
                <a:gd name="connsiteY2" fmla="*/ 31061 h 38100"/>
                <a:gd name="connsiteX3" fmla="*/ 262414 w 276225"/>
                <a:gd name="connsiteY3" fmla="*/ 31061 h 38100"/>
                <a:gd name="connsiteX4" fmla="*/ 274796 w 276225"/>
                <a:gd name="connsiteY4" fmla="*/ 18678 h 38100"/>
                <a:gd name="connsiteX5" fmla="*/ 274796 w 276225"/>
                <a:gd name="connsiteY5" fmla="*/ 18678 h 38100"/>
                <a:gd name="connsiteX6" fmla="*/ 262414 w 276225"/>
                <a:gd name="connsiteY6" fmla="*/ 7248 h 38100"/>
                <a:gd name="connsiteX7" fmla="*/ 19526 w 276225"/>
                <a:gd name="connsiteY7" fmla="*/ 7248 h 38100"/>
                <a:gd name="connsiteX8" fmla="*/ 7144 w 276225"/>
                <a:gd name="connsiteY8" fmla="*/ 18678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6225" h="38100">
                  <a:moveTo>
                    <a:pt x="7144" y="18678"/>
                  </a:moveTo>
                  <a:lnTo>
                    <a:pt x="7144" y="18678"/>
                  </a:lnTo>
                  <a:cubicBezTo>
                    <a:pt x="7144" y="25345"/>
                    <a:pt x="12859" y="31061"/>
                    <a:pt x="19526" y="31061"/>
                  </a:cubicBezTo>
                  <a:lnTo>
                    <a:pt x="262414" y="31061"/>
                  </a:lnTo>
                  <a:cubicBezTo>
                    <a:pt x="269081" y="31061"/>
                    <a:pt x="274796" y="25345"/>
                    <a:pt x="274796" y="18678"/>
                  </a:cubicBezTo>
                  <a:lnTo>
                    <a:pt x="274796" y="18678"/>
                  </a:lnTo>
                  <a:cubicBezTo>
                    <a:pt x="274796" y="12010"/>
                    <a:pt x="269081" y="6295"/>
                    <a:pt x="262414" y="7248"/>
                  </a:cubicBezTo>
                  <a:lnTo>
                    <a:pt x="19526" y="7248"/>
                  </a:lnTo>
                  <a:cubicBezTo>
                    <a:pt x="12859" y="7248"/>
                    <a:pt x="7144" y="12010"/>
                    <a:pt x="7144" y="1867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28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4B5B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907266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5237" name="Picture 5" descr="United_States_SouthCentral - frame 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9108" y="2655932"/>
            <a:ext cx="7265359" cy="3500837"/>
          </a:xfrm>
          <a:prstGeom prst="rect">
            <a:avLst/>
          </a:prstGeom>
          <a:noFill/>
          <a:ln w="57150">
            <a:solidFill>
              <a:srgbClr val="99CCFF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5238" name="Picture 6" descr="United_States_SouthCentral - frame 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1556" y="2655931"/>
            <a:ext cx="7265359" cy="3500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615406" y="1299410"/>
            <a:ext cx="887330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9074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Problema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9074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: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9074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Colorare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9074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una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9074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mappa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9074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con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9074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tre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9074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9074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colori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9074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,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9074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garantendo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9074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la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9074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distinguibilità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9074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9074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degli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9074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9074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stati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9074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(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9074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stati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9074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9074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limitrofi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9074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di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9074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colore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9074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9074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distinto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9074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)</a:t>
            </a:r>
          </a:p>
        </p:txBody>
      </p:sp>
      <p:sp>
        <p:nvSpPr>
          <p:cNvPr id="3" name="Titolo 2">
            <a:extLst>
              <a:ext uri="{FF2B5EF4-FFF2-40B4-BE49-F238E27FC236}">
                <a16:creationId xmlns:a16="http://schemas.microsoft.com/office/drawing/2014/main" id="{7F8FDBE1-DBFE-45E0-928E-CA8C0CAA15A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85750" y="71438"/>
            <a:ext cx="11906250" cy="928687"/>
          </a:xfrm>
        </p:spPr>
        <p:txBody>
          <a:bodyPr/>
          <a:lstStyle/>
          <a:p>
            <a:r>
              <a:rPr lang="it-IT" sz="5400" dirty="0">
                <a:ln w="6350" cap="sq" cmpd="sng">
                  <a:solidFill>
                    <a:srgbClr val="92D050"/>
                  </a:solidFill>
                  <a:bevel/>
                </a:ln>
                <a:latin typeface="Calibri"/>
                <a:cs typeface="Calibri"/>
              </a:rPr>
              <a:t>Colorazione di una mappa</a:t>
            </a:r>
          </a:p>
        </p:txBody>
      </p:sp>
    </p:spTree>
    <p:extLst>
      <p:ext uri="{BB962C8B-B14F-4D97-AF65-F5344CB8AC3E}">
        <p14:creationId xmlns:p14="http://schemas.microsoft.com/office/powerpoint/2010/main" val="1325540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5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5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66811" y="3852608"/>
            <a:ext cx="91011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B5B7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1A515D7F-59C8-45C9-BF9F-FA76D019CFB6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562100" y="1427163"/>
            <a:ext cx="10629900" cy="5359400"/>
          </a:xfrm>
        </p:spPr>
        <p:txBody>
          <a:bodyPr>
            <a:noAutofit/>
          </a:bodyPr>
          <a:lstStyle/>
          <a:p>
            <a:pPr>
              <a:lnSpc>
                <a:spcPct val="114000"/>
              </a:lnSpc>
            </a:pPr>
            <a:r>
              <a:rPr lang="en-US" sz="26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Colorazione</a:t>
            </a:r>
            <a:r>
              <a:rPr lang="en-US" sz="26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di una </a:t>
            </a:r>
            <a:r>
              <a:rPr lang="en-US" sz="26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mappa</a:t>
            </a:r>
            <a:r>
              <a:rPr lang="en-US" sz="2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6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problema</a:t>
            </a:r>
            <a:r>
              <a:rPr lang="en-US" sz="2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facile da </a:t>
            </a:r>
            <a:r>
              <a:rPr lang="en-US" sz="26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capire</a:t>
            </a:r>
            <a:endParaRPr lang="en-US" sz="26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14000"/>
              </a:lnSpc>
            </a:pPr>
            <a:endParaRPr lang="en-US" sz="26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14000"/>
              </a:lnSpc>
            </a:pPr>
            <a:r>
              <a:rPr lang="en-US" sz="26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Sembra</a:t>
            </a:r>
            <a:r>
              <a:rPr lang="en-US" sz="2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un </a:t>
            </a:r>
            <a:r>
              <a:rPr lang="en-US" sz="26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esempio</a:t>
            </a:r>
            <a:r>
              <a:rPr lang="en-US" sz="2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“</a:t>
            </a:r>
            <a:r>
              <a:rPr lang="en-US" sz="26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giocattolo</a:t>
            </a:r>
            <a:r>
              <a:rPr lang="en-US" sz="2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”, ma:</a:t>
            </a:r>
          </a:p>
          <a:p>
            <a:pPr marL="285750" indent="-285750">
              <a:lnSpc>
                <a:spcPct val="114000"/>
              </a:lnSpc>
              <a:buFont typeface="Arial"/>
              <a:buChar char="•"/>
            </a:pPr>
            <a:r>
              <a:rPr lang="en-US" sz="2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È un modo </a:t>
            </a:r>
            <a:r>
              <a:rPr lang="en-US" sz="26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astratto</a:t>
            </a:r>
            <a:r>
              <a:rPr lang="en-US" sz="2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per </a:t>
            </a:r>
            <a:r>
              <a:rPr lang="en-US" sz="26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rappresentare</a:t>
            </a:r>
            <a:r>
              <a:rPr lang="en-US" sz="2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problemi</a:t>
            </a:r>
            <a:r>
              <a:rPr lang="en-US" sz="2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reali</a:t>
            </a:r>
            <a:endParaRPr lang="en-US" sz="26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lnSpc>
                <a:spcPct val="114000"/>
              </a:lnSpc>
              <a:buFont typeface="Arial"/>
              <a:buChar char="•"/>
            </a:pPr>
            <a:r>
              <a:rPr lang="en-US" sz="2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È un </a:t>
            </a:r>
            <a:r>
              <a:rPr lang="en-US" sz="26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complesso</a:t>
            </a:r>
            <a:r>
              <a:rPr lang="en-US" sz="2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problema</a:t>
            </a:r>
            <a:r>
              <a:rPr lang="en-US" sz="2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computazionale</a:t>
            </a:r>
            <a:r>
              <a:rPr lang="en-US" sz="2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(NP-hard)</a:t>
            </a:r>
          </a:p>
          <a:p>
            <a:pPr marL="285750" indent="-285750">
              <a:lnSpc>
                <a:spcPct val="114000"/>
              </a:lnSpc>
              <a:buFont typeface="Arial"/>
              <a:buChar char="•"/>
            </a:pPr>
            <a:r>
              <a:rPr lang="en-US" sz="2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 </a:t>
            </a:r>
            <a:r>
              <a:rPr lang="en-US" sz="26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molte</a:t>
            </a:r>
            <a:r>
              <a:rPr lang="en-US" sz="2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applicazioni</a:t>
            </a:r>
            <a:r>
              <a:rPr lang="en-US" sz="2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significative</a:t>
            </a:r>
          </a:p>
          <a:p>
            <a:pPr lvl="1">
              <a:lnSpc>
                <a:spcPct val="114000"/>
              </a:lnSpc>
              <a:buFont typeface="Arial"/>
              <a:buChar char="•"/>
            </a:pPr>
            <a:r>
              <a:rPr lang="en-US" sz="2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Scheduling (Tasks, Appointments, Processes, Taxis, … )</a:t>
            </a:r>
          </a:p>
          <a:p>
            <a:pPr lvl="1">
              <a:lnSpc>
                <a:spcPct val="114000"/>
              </a:lnSpc>
              <a:buFont typeface="Arial"/>
              <a:buChar char="•"/>
            </a:pPr>
            <a:r>
              <a:rPr lang="en-US" sz="2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Register Allocation</a:t>
            </a:r>
          </a:p>
          <a:p>
            <a:pPr lvl="1">
              <a:lnSpc>
                <a:spcPct val="114000"/>
              </a:lnSpc>
              <a:buFont typeface="Arial"/>
              <a:buChar char="•"/>
            </a:pPr>
            <a:r>
              <a:rPr lang="en-US" sz="2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Pattern Matching</a:t>
            </a:r>
          </a:p>
          <a:p>
            <a:endParaRPr lang="it-IT" sz="2600" dirty="0">
              <a:solidFill>
                <a:srgbClr val="002060"/>
              </a:solidFill>
            </a:endParaRPr>
          </a:p>
        </p:txBody>
      </p:sp>
      <p:sp>
        <p:nvSpPr>
          <p:cNvPr id="4" name="Titolo 3">
            <a:extLst>
              <a:ext uri="{FF2B5EF4-FFF2-40B4-BE49-F238E27FC236}">
                <a16:creationId xmlns:a16="http://schemas.microsoft.com/office/drawing/2014/main" id="{0EAB5EB9-86BC-401C-8CDB-78256058FBF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85750" y="71438"/>
            <a:ext cx="11906250" cy="928687"/>
          </a:xfrm>
        </p:spPr>
        <p:txBody>
          <a:bodyPr/>
          <a:lstStyle/>
          <a:p>
            <a:r>
              <a:rPr lang="it-IT" sz="5400" dirty="0">
                <a:ln w="6350" cap="sq" cmpd="sng">
                  <a:solidFill>
                    <a:srgbClr val="92D050"/>
                  </a:solidFill>
                  <a:bevel/>
                </a:ln>
                <a:latin typeface="Calibri"/>
                <a:cs typeface="Calibri"/>
              </a:rPr>
              <a:t>Colorazione di una mappa</a:t>
            </a:r>
          </a:p>
        </p:txBody>
      </p:sp>
      <p:sp>
        <p:nvSpPr>
          <p:cNvPr id="8" name="Freeform 108">
            <a:extLst>
              <a:ext uri="{FF2B5EF4-FFF2-40B4-BE49-F238E27FC236}">
                <a16:creationId xmlns:a16="http://schemas.microsoft.com/office/drawing/2014/main" id="{82C7B3EA-3E7A-464B-B20F-D4BD3A2615F4}"/>
              </a:ext>
            </a:extLst>
          </p:cNvPr>
          <p:cNvSpPr/>
          <p:nvPr/>
        </p:nvSpPr>
        <p:spPr>
          <a:xfrm>
            <a:off x="10426527" y="1426938"/>
            <a:ext cx="1315198" cy="1410869"/>
          </a:xfrm>
          <a:custGeom>
            <a:avLst/>
            <a:gdLst/>
            <a:ahLst/>
            <a:cxnLst/>
            <a:rect l="l" t="t" r="r" b="b"/>
            <a:pathLst>
              <a:path w="341005" h="376812">
                <a:moveTo>
                  <a:pt x="179590" y="105941"/>
                </a:moveTo>
                <a:cubicBezTo>
                  <a:pt x="189466" y="103284"/>
                  <a:pt x="200229" y="106383"/>
                  <a:pt x="207502" y="113978"/>
                </a:cubicBezTo>
                <a:lnTo>
                  <a:pt x="205155" y="116193"/>
                </a:lnTo>
                <a:cubicBezTo>
                  <a:pt x="198727" y="109493"/>
                  <a:pt x="189244" y="106732"/>
                  <a:pt x="180543" y="109027"/>
                </a:cubicBezTo>
                <a:cubicBezTo>
                  <a:pt x="171284" y="111470"/>
                  <a:pt x="164597" y="119184"/>
                  <a:pt x="163491" y="128699"/>
                </a:cubicBezTo>
                <a:lnTo>
                  <a:pt x="160301" y="128192"/>
                </a:lnTo>
                <a:cubicBezTo>
                  <a:pt x="160626" y="125509"/>
                  <a:pt x="161343" y="122953"/>
                  <a:pt x="162397" y="120583"/>
                </a:cubicBezTo>
                <a:cubicBezTo>
                  <a:pt x="163188" y="118806"/>
                  <a:pt x="164168" y="117134"/>
                  <a:pt x="165317" y="115593"/>
                </a:cubicBezTo>
                <a:close/>
                <a:moveTo>
                  <a:pt x="184774" y="76800"/>
                </a:moveTo>
                <a:cubicBezTo>
                  <a:pt x="189722" y="75892"/>
                  <a:pt x="194950" y="76276"/>
                  <a:pt x="199898" y="78055"/>
                </a:cubicBezTo>
                <a:lnTo>
                  <a:pt x="198784" y="81085"/>
                </a:lnTo>
                <a:cubicBezTo>
                  <a:pt x="190044" y="77951"/>
                  <a:pt x="180324" y="79705"/>
                  <a:pt x="173557" y="85636"/>
                </a:cubicBezTo>
                <a:cubicBezTo>
                  <a:pt x="166357" y="91948"/>
                  <a:pt x="163808" y="101834"/>
                  <a:pt x="167057" y="110845"/>
                </a:cubicBezTo>
                <a:lnTo>
                  <a:pt x="163976" y="111813"/>
                </a:lnTo>
                <a:cubicBezTo>
                  <a:pt x="161264" y="104174"/>
                  <a:pt x="162206" y="95982"/>
                  <a:pt x="166259" y="89343"/>
                </a:cubicBezTo>
                <a:lnTo>
                  <a:pt x="171329" y="83298"/>
                </a:lnTo>
                <a:cubicBezTo>
                  <a:pt x="175158" y="79908"/>
                  <a:pt x="179826" y="77708"/>
                  <a:pt x="184774" y="76800"/>
                </a:cubicBezTo>
                <a:close/>
                <a:moveTo>
                  <a:pt x="179076" y="24908"/>
                </a:moveTo>
                <a:cubicBezTo>
                  <a:pt x="173882" y="25821"/>
                  <a:pt x="169065" y="28595"/>
                  <a:pt x="165693" y="33023"/>
                </a:cubicBezTo>
                <a:lnTo>
                  <a:pt x="165081" y="32645"/>
                </a:lnTo>
                <a:lnTo>
                  <a:pt x="164343" y="33841"/>
                </a:lnTo>
                <a:lnTo>
                  <a:pt x="159156" y="28989"/>
                </a:lnTo>
                <a:cubicBezTo>
                  <a:pt x="147650" y="21890"/>
                  <a:pt x="132568" y="25462"/>
                  <a:pt x="125468" y="36968"/>
                </a:cubicBezTo>
                <a:cubicBezTo>
                  <a:pt x="125028" y="37682"/>
                  <a:pt x="124628" y="38410"/>
                  <a:pt x="124607" y="39302"/>
                </a:cubicBezTo>
                <a:cubicBezTo>
                  <a:pt x="121192" y="53871"/>
                  <a:pt x="126621" y="67918"/>
                  <a:pt x="137512" y="72288"/>
                </a:cubicBezTo>
                <a:lnTo>
                  <a:pt x="136408" y="75373"/>
                </a:lnTo>
                <a:cubicBezTo>
                  <a:pt x="125065" y="70889"/>
                  <a:pt x="118824" y="57470"/>
                  <a:pt x="120792" y="42874"/>
                </a:cubicBezTo>
                <a:cubicBezTo>
                  <a:pt x="110219" y="38045"/>
                  <a:pt x="97555" y="41998"/>
                  <a:pt x="91229" y="52250"/>
                </a:cubicBezTo>
                <a:cubicBezTo>
                  <a:pt x="86215" y="60377"/>
                  <a:pt x="87164" y="68019"/>
                  <a:pt x="90995" y="75559"/>
                </a:cubicBezTo>
                <a:cubicBezTo>
                  <a:pt x="88405" y="77546"/>
                  <a:pt x="86197" y="80074"/>
                  <a:pt x="84391" y="83001"/>
                </a:cubicBezTo>
                <a:cubicBezTo>
                  <a:pt x="75261" y="97799"/>
                  <a:pt x="79855" y="117197"/>
                  <a:pt x="94653" y="126328"/>
                </a:cubicBezTo>
                <a:cubicBezTo>
                  <a:pt x="99603" y="129383"/>
                  <a:pt x="105068" y="130901"/>
                  <a:pt x="110449" y="130283"/>
                </a:cubicBezTo>
                <a:cubicBezTo>
                  <a:pt x="111461" y="121556"/>
                  <a:pt x="114239" y="112980"/>
                  <a:pt x="118788" y="105103"/>
                </a:cubicBezTo>
                <a:lnTo>
                  <a:pt x="122060" y="106993"/>
                </a:lnTo>
                <a:cubicBezTo>
                  <a:pt x="117549" y="114804"/>
                  <a:pt x="114885" y="123345"/>
                  <a:pt x="114602" y="132066"/>
                </a:cubicBezTo>
                <a:cubicBezTo>
                  <a:pt x="118189" y="142541"/>
                  <a:pt x="127538" y="149533"/>
                  <a:pt x="138054" y="150704"/>
                </a:cubicBezTo>
                <a:lnTo>
                  <a:pt x="138622" y="157584"/>
                </a:lnTo>
                <a:cubicBezTo>
                  <a:pt x="141809" y="168599"/>
                  <a:pt x="152592" y="175355"/>
                  <a:pt x="163536" y="173320"/>
                </a:cubicBezTo>
                <a:lnTo>
                  <a:pt x="163736" y="174011"/>
                </a:lnTo>
                <a:lnTo>
                  <a:pt x="165086" y="173621"/>
                </a:lnTo>
                <a:lnTo>
                  <a:pt x="165671" y="180699"/>
                </a:lnTo>
                <a:cubicBezTo>
                  <a:pt x="169429" y="193686"/>
                  <a:pt x="183003" y="201168"/>
                  <a:pt x="195990" y="197411"/>
                </a:cubicBezTo>
                <a:cubicBezTo>
                  <a:pt x="196796" y="197178"/>
                  <a:pt x="197581" y="196907"/>
                  <a:pt x="198196" y="196260"/>
                </a:cubicBezTo>
                <a:cubicBezTo>
                  <a:pt x="209934" y="188156"/>
                  <a:pt x="215400" y="175007"/>
                  <a:pt x="211155" y="164763"/>
                </a:cubicBezTo>
                <a:cubicBezTo>
                  <a:pt x="205121" y="170199"/>
                  <a:pt x="196738" y="172687"/>
                  <a:pt x="188343" y="171472"/>
                </a:cubicBezTo>
                <a:lnTo>
                  <a:pt x="188829" y="168281"/>
                </a:lnTo>
                <a:cubicBezTo>
                  <a:pt x="198020" y="169602"/>
                  <a:pt x="207192" y="165939"/>
                  <a:pt x="212635" y="158774"/>
                </a:cubicBezTo>
                <a:cubicBezTo>
                  <a:pt x="218427" y="151149"/>
                  <a:pt x="218946" y="140953"/>
                  <a:pt x="213960" y="132774"/>
                </a:cubicBezTo>
                <a:lnTo>
                  <a:pt x="216785" y="131210"/>
                </a:lnTo>
                <a:cubicBezTo>
                  <a:pt x="222366" y="140465"/>
                  <a:pt x="221779" y="151983"/>
                  <a:pt x="215286" y="160619"/>
                </a:cubicBezTo>
                <a:lnTo>
                  <a:pt x="213805" y="162105"/>
                </a:lnTo>
                <a:cubicBezTo>
                  <a:pt x="218946" y="172938"/>
                  <a:pt x="214526" y="186813"/>
                  <a:pt x="203421" y="196175"/>
                </a:cubicBezTo>
                <a:cubicBezTo>
                  <a:pt x="208012" y="206854"/>
                  <a:pt x="220050" y="212429"/>
                  <a:pt x="231622" y="209082"/>
                </a:cubicBezTo>
                <a:cubicBezTo>
                  <a:pt x="239377" y="206838"/>
                  <a:pt x="243741" y="201989"/>
                  <a:pt x="246092" y="195539"/>
                </a:cubicBezTo>
                <a:cubicBezTo>
                  <a:pt x="255042" y="199507"/>
                  <a:pt x="265290" y="198199"/>
                  <a:pt x="272958" y="192601"/>
                </a:cubicBezTo>
                <a:lnTo>
                  <a:pt x="276795" y="193971"/>
                </a:lnTo>
                <a:cubicBezTo>
                  <a:pt x="289009" y="194016"/>
                  <a:pt x="298363" y="193248"/>
                  <a:pt x="304258" y="183694"/>
                </a:cubicBezTo>
                <a:cubicBezTo>
                  <a:pt x="309343" y="175453"/>
                  <a:pt x="308953" y="165378"/>
                  <a:pt x="303795" y="157923"/>
                </a:cubicBezTo>
                <a:cubicBezTo>
                  <a:pt x="298315" y="164420"/>
                  <a:pt x="291041" y="168177"/>
                  <a:pt x="283702" y="168174"/>
                </a:cubicBezTo>
                <a:lnTo>
                  <a:pt x="283555" y="164527"/>
                </a:lnTo>
                <a:cubicBezTo>
                  <a:pt x="293404" y="164978"/>
                  <a:pt x="303289" y="157339"/>
                  <a:pt x="308110" y="145450"/>
                </a:cubicBezTo>
                <a:cubicBezTo>
                  <a:pt x="311022" y="136198"/>
                  <a:pt x="308752" y="126109"/>
                  <a:pt x="302169" y="119023"/>
                </a:cubicBezTo>
                <a:cubicBezTo>
                  <a:pt x="296249" y="127191"/>
                  <a:pt x="286098" y="131525"/>
                  <a:pt x="275782" y="130309"/>
                </a:cubicBezTo>
                <a:lnTo>
                  <a:pt x="276183" y="127106"/>
                </a:lnTo>
                <a:cubicBezTo>
                  <a:pt x="285405" y="128184"/>
                  <a:pt x="294478" y="124281"/>
                  <a:pt x="299730" y="116974"/>
                </a:cubicBezTo>
                <a:lnTo>
                  <a:pt x="300207" y="116045"/>
                </a:lnTo>
                <a:cubicBezTo>
                  <a:pt x="300079" y="107222"/>
                  <a:pt x="295342" y="98867"/>
                  <a:pt x="287259" y="93880"/>
                </a:cubicBezTo>
                <a:cubicBezTo>
                  <a:pt x="284295" y="92051"/>
                  <a:pt x="281129" y="90828"/>
                  <a:pt x="277855" y="90561"/>
                </a:cubicBezTo>
                <a:cubicBezTo>
                  <a:pt x="271916" y="104194"/>
                  <a:pt x="259881" y="112708"/>
                  <a:pt x="248172" y="111695"/>
                </a:cubicBezTo>
                <a:cubicBezTo>
                  <a:pt x="248002" y="114741"/>
                  <a:pt x="246936" y="117719"/>
                  <a:pt x="245089" y="120348"/>
                </a:cubicBezTo>
                <a:cubicBezTo>
                  <a:pt x="241307" y="125729"/>
                  <a:pt x="234825" y="128827"/>
                  <a:pt x="228007" y="128511"/>
                </a:cubicBezTo>
                <a:lnTo>
                  <a:pt x="228158" y="125380"/>
                </a:lnTo>
                <a:cubicBezTo>
                  <a:pt x="233848" y="125642"/>
                  <a:pt x="239262" y="123097"/>
                  <a:pt x="242439" y="118667"/>
                </a:cubicBezTo>
                <a:cubicBezTo>
                  <a:pt x="244071" y="116391"/>
                  <a:pt x="244987" y="113796"/>
                  <a:pt x="245116" y="111152"/>
                </a:cubicBezTo>
                <a:lnTo>
                  <a:pt x="243716" y="110904"/>
                </a:lnTo>
                <a:lnTo>
                  <a:pt x="244539" y="108155"/>
                </a:lnTo>
                <a:cubicBezTo>
                  <a:pt x="244792" y="106166"/>
                  <a:pt x="244131" y="104285"/>
                  <a:pt x="243078" y="102544"/>
                </a:cubicBezTo>
                <a:cubicBezTo>
                  <a:pt x="240257" y="97875"/>
                  <a:pt x="235048" y="94922"/>
                  <a:pt x="229344" y="94755"/>
                </a:cubicBezTo>
                <a:lnTo>
                  <a:pt x="229436" y="91621"/>
                </a:lnTo>
                <a:cubicBezTo>
                  <a:pt x="236268" y="91821"/>
                  <a:pt x="242499" y="95409"/>
                  <a:pt x="245850" y="101072"/>
                </a:cubicBezTo>
                <a:cubicBezTo>
                  <a:pt x="247129" y="103235"/>
                  <a:pt x="247915" y="105575"/>
                  <a:pt x="248037" y="107973"/>
                </a:cubicBezTo>
                <a:cubicBezTo>
                  <a:pt x="258268" y="109553"/>
                  <a:pt x="268981" y="102051"/>
                  <a:pt x="274232" y="89778"/>
                </a:cubicBezTo>
                <a:cubicBezTo>
                  <a:pt x="278708" y="77339"/>
                  <a:pt x="274020" y="63056"/>
                  <a:pt x="262316" y="55834"/>
                </a:cubicBezTo>
                <a:cubicBezTo>
                  <a:pt x="257734" y="53007"/>
                  <a:pt x="252666" y="51626"/>
                  <a:pt x="247691" y="52231"/>
                </a:cubicBezTo>
                <a:cubicBezTo>
                  <a:pt x="248705" y="60913"/>
                  <a:pt x="245967" y="69020"/>
                  <a:pt x="239739" y="74185"/>
                </a:cubicBezTo>
                <a:lnTo>
                  <a:pt x="237649" y="71664"/>
                </a:lnTo>
                <a:cubicBezTo>
                  <a:pt x="244579" y="65918"/>
                  <a:pt x="246481" y="55888"/>
                  <a:pt x="243151" y="45920"/>
                </a:cubicBezTo>
                <a:cubicBezTo>
                  <a:pt x="241194" y="40124"/>
                  <a:pt x="237183" y="35004"/>
                  <a:pt x="231542" y="31523"/>
                </a:cubicBezTo>
                <a:cubicBezTo>
                  <a:pt x="221392" y="25261"/>
                  <a:pt x="208864" y="26095"/>
                  <a:pt x="199763" y="32668"/>
                </a:cubicBezTo>
                <a:lnTo>
                  <a:pt x="194721" y="27952"/>
                </a:lnTo>
                <a:cubicBezTo>
                  <a:pt x="189842" y="24941"/>
                  <a:pt x="184271" y="23995"/>
                  <a:pt x="179076" y="24908"/>
                </a:cubicBezTo>
                <a:close/>
                <a:moveTo>
                  <a:pt x="190632" y="62"/>
                </a:moveTo>
                <a:cubicBezTo>
                  <a:pt x="300121" y="2329"/>
                  <a:pt x="391248" y="125645"/>
                  <a:pt x="309641" y="225160"/>
                </a:cubicBezTo>
                <a:cubicBezTo>
                  <a:pt x="282892" y="251229"/>
                  <a:pt x="279266" y="288859"/>
                  <a:pt x="302841" y="374772"/>
                </a:cubicBezTo>
                <a:lnTo>
                  <a:pt x="121266" y="376812"/>
                </a:lnTo>
                <a:lnTo>
                  <a:pt x="109025" y="322355"/>
                </a:lnTo>
                <a:cubicBezTo>
                  <a:pt x="76580" y="333165"/>
                  <a:pt x="40716" y="329924"/>
                  <a:pt x="28778" y="318327"/>
                </a:cubicBezTo>
                <a:cubicBezTo>
                  <a:pt x="22923" y="311868"/>
                  <a:pt x="25422" y="291738"/>
                  <a:pt x="32859" y="276164"/>
                </a:cubicBezTo>
                <a:cubicBezTo>
                  <a:pt x="35235" y="270344"/>
                  <a:pt x="23179" y="268321"/>
                  <a:pt x="20618" y="259843"/>
                </a:cubicBezTo>
                <a:cubicBezTo>
                  <a:pt x="19440" y="251965"/>
                  <a:pt x="27377" y="251682"/>
                  <a:pt x="30757" y="247602"/>
                </a:cubicBezTo>
                <a:lnTo>
                  <a:pt x="18516" y="238938"/>
                </a:lnTo>
                <a:cubicBezTo>
                  <a:pt x="12669" y="232923"/>
                  <a:pt x="25811" y="221592"/>
                  <a:pt x="29458" y="212919"/>
                </a:cubicBezTo>
                <a:cubicBezTo>
                  <a:pt x="16679" y="208924"/>
                  <a:pt x="7006" y="203466"/>
                  <a:pt x="307" y="196983"/>
                </a:cubicBezTo>
                <a:cubicBezTo>
                  <a:pt x="-2572" y="186228"/>
                  <a:pt x="15339" y="171234"/>
                  <a:pt x="31089" y="151672"/>
                </a:cubicBezTo>
                <a:cubicBezTo>
                  <a:pt x="47602" y="132201"/>
                  <a:pt x="33821" y="117353"/>
                  <a:pt x="46470" y="75544"/>
                </a:cubicBezTo>
                <a:cubicBezTo>
                  <a:pt x="66559" y="23813"/>
                  <a:pt x="114124" y="-1423"/>
                  <a:pt x="190632" y="6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굴림" panose="020B0600000101010101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349084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66811" y="4052199"/>
            <a:ext cx="9101189" cy="22344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srgbClr val="09074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Symbol" panose="05050102010706020507" pitchFamily="18" charset="2"/>
              </a:rPr>
              <a:t>2. Traduzione in formule logiche: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9074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∀X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9074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stato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9074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(X) →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9074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colore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9074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(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9074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X,rosso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9074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)∨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9074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colore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9074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(X,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9074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verde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9074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)∨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9074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colore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9074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(X,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9074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blu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9074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) </a:t>
            </a:r>
            <a:endParaRPr kumimoji="0" lang="it-IT" sz="2400" b="0" i="0" u="none" strike="noStrike" kern="1200" cap="none" spc="0" normalizeH="0" baseline="0" noProof="0" dirty="0">
              <a:ln>
                <a:noFill/>
              </a:ln>
              <a:solidFill>
                <a:srgbClr val="09074D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Symbol" panose="05050102010706020507" pitchFamily="18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9074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∀X,Y,C  </a:t>
            </a:r>
            <a:r>
              <a:rPr kumimoji="0" lang="it-IT" sz="2400" b="0" i="0" u="none" strike="noStrike" kern="1200" cap="none" spc="0" normalizeH="0" baseline="0" noProof="0" dirty="0">
                <a:ln>
                  <a:noFill/>
                </a:ln>
                <a:solidFill>
                  <a:srgbClr val="09074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Symbol" panose="05050102010706020507" pitchFamily="18" charset="2"/>
              </a:rPr>
              <a:t>confina(X,Y)</a:t>
            </a:r>
            <a:r>
              <a:rPr kumimoji="0" lang="it-IT" sz="2400" b="0" i="0" u="none" strike="noStrike" kern="1200" cap="none" spc="0" normalizeH="0" baseline="0" noProof="0" dirty="0">
                <a:ln>
                  <a:noFill/>
                </a:ln>
                <a:solidFill>
                  <a:srgbClr val="09074D"/>
                </a:solidFill>
                <a:effectLst/>
                <a:uLnTx/>
                <a:uFillTx/>
                <a:latin typeface="Calibri" panose="020F0502020204030204" pitchFamily="34" charset="0"/>
                <a:ea typeface="ＭＳ ゴシック"/>
                <a:cs typeface="Calibri" panose="020F0502020204030204" pitchFamily="34" charset="0"/>
                <a:sym typeface="Symbol" panose="05050102010706020507" pitchFamily="18" charset="2"/>
              </a:rPr>
              <a:t>∧</a:t>
            </a:r>
            <a:r>
              <a:rPr kumimoji="0" lang="it-IT" sz="2400" b="0" i="0" u="none" strike="noStrike" kern="1200" cap="none" spc="0" normalizeH="0" baseline="0" noProof="0" dirty="0">
                <a:ln>
                  <a:noFill/>
                </a:ln>
                <a:solidFill>
                  <a:srgbClr val="09074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Symbol" panose="05050102010706020507" pitchFamily="18" charset="2"/>
              </a:rPr>
              <a:t>colore(X,C)</a:t>
            </a:r>
            <a:r>
              <a:rPr kumimoji="0" lang="it-IT" sz="2400" b="0" i="0" u="none" strike="noStrike" kern="1200" cap="none" spc="0" normalizeH="0" baseline="0" noProof="0" dirty="0">
                <a:ln>
                  <a:noFill/>
                </a:ln>
                <a:solidFill>
                  <a:srgbClr val="09074D"/>
                </a:solidFill>
                <a:effectLst/>
                <a:uLnTx/>
                <a:uFillTx/>
                <a:latin typeface="Calibri" panose="020F0502020204030204" pitchFamily="34" charset="0"/>
                <a:ea typeface="ＭＳ ゴシック"/>
                <a:cs typeface="Calibri" panose="020F0502020204030204" pitchFamily="34" charset="0"/>
                <a:sym typeface="Symbol" panose="05050102010706020507" pitchFamily="18" charset="2"/>
              </a:rPr>
              <a:t>∧</a:t>
            </a:r>
            <a:r>
              <a:rPr kumimoji="0" lang="it-IT" sz="2400" b="0" i="0" u="none" strike="noStrike" kern="1200" cap="none" spc="0" normalizeH="0" baseline="0" noProof="0" dirty="0">
                <a:ln>
                  <a:noFill/>
                </a:ln>
                <a:solidFill>
                  <a:srgbClr val="09074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Symbol" panose="05050102010706020507" pitchFamily="18" charset="2"/>
              </a:rPr>
              <a:t>colore(Y,C)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9074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→</a:t>
            </a:r>
            <a:r>
              <a:rPr kumimoji="0" lang="it-IT" sz="2400" b="0" i="0" u="none" strike="noStrike" kern="1200" cap="none" spc="0" normalizeH="0" baseline="0" noProof="0" dirty="0">
                <a:ln>
                  <a:noFill/>
                </a:ln>
                <a:solidFill>
                  <a:srgbClr val="09074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Symbol" panose="05050102010706020507" pitchFamily="18" charset="2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9074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⊥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4B5B7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B5B7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81083" y="2665447"/>
            <a:ext cx="7146187" cy="134806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srgbClr val="09074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Symbol" panose="05050102010706020507" pitchFamily="18" charset="2"/>
              </a:rPr>
              <a:t>1. Caratteristiche delle soluzioni desiderate: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it-IT" sz="2400" b="0" i="1" u="none" strike="noStrike" kern="1200" cap="none" spc="0" normalizeH="0" baseline="0" noProof="0" dirty="0">
                <a:ln>
                  <a:noFill/>
                </a:ln>
                <a:solidFill>
                  <a:srgbClr val="09074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	</a:t>
            </a:r>
            <a:r>
              <a:rPr kumimoji="0" lang="it-IT" sz="2400" b="0" i="0" u="none" strike="noStrike" kern="1200" cap="none" spc="0" normalizeH="0" baseline="0" noProof="0" dirty="0">
                <a:ln>
                  <a:noFill/>
                </a:ln>
                <a:solidFill>
                  <a:srgbClr val="09074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Ogni stato ha un colore rosso o verde o blu.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it-IT" sz="2400" b="0" i="0" u="none" strike="noStrike" kern="1200" cap="none" spc="0" normalizeH="0" baseline="0" noProof="0" dirty="0">
                <a:ln>
                  <a:noFill/>
                </a:ln>
                <a:solidFill>
                  <a:srgbClr val="09074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	Stati limitrofi non possono avere lo stesso colore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14371" y="1585730"/>
            <a:ext cx="885500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9074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Problema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9074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: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9074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Colorare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9074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9074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una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9074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9074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mappa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9074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con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9074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tre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9074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9074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colori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9074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,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9074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garantendo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9074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9074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la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9074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distinguibilità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9074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9074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degli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9074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9074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stati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9074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(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9074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stati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9074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9074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limitrofi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9074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di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9074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colore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9074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9074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distinto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9074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32212" y="5437423"/>
            <a:ext cx="913578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9074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3.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9074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Un software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9074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calcola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9074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le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9074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formule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9074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9074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ottenendo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9074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9074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automaticamente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9074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le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9074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colorazioni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9074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9074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della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9074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9074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carta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9074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9074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geografica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9074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: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9074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Sistema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9074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di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9074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Intelligenza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9074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9074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Artificiale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9074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4B5B7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B2D174B6-E613-4A25-928B-C4544E7AE11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85750" y="71438"/>
            <a:ext cx="11906250" cy="928687"/>
          </a:xfrm>
        </p:spPr>
        <p:txBody>
          <a:bodyPr/>
          <a:lstStyle/>
          <a:p>
            <a:r>
              <a:rPr lang="it-IT" sz="5400" dirty="0">
                <a:ln w="6350" cap="sq" cmpd="sng">
                  <a:solidFill>
                    <a:srgbClr val="92D050"/>
                  </a:solidFill>
                  <a:bevel/>
                </a:ln>
                <a:latin typeface="Calibri"/>
                <a:cs typeface="Calibri"/>
              </a:rPr>
              <a:t>Colorazione di una mappa</a:t>
            </a:r>
          </a:p>
        </p:txBody>
      </p:sp>
      <p:sp>
        <p:nvSpPr>
          <p:cNvPr id="8" name="Freeform 108">
            <a:extLst>
              <a:ext uri="{FF2B5EF4-FFF2-40B4-BE49-F238E27FC236}">
                <a16:creationId xmlns:a16="http://schemas.microsoft.com/office/drawing/2014/main" id="{9BA0B5D4-CBC0-4E5B-9057-2D61DCC25137}"/>
              </a:ext>
            </a:extLst>
          </p:cNvPr>
          <p:cNvSpPr/>
          <p:nvPr/>
        </p:nvSpPr>
        <p:spPr>
          <a:xfrm>
            <a:off x="10426527" y="1426938"/>
            <a:ext cx="1315198" cy="1410869"/>
          </a:xfrm>
          <a:custGeom>
            <a:avLst/>
            <a:gdLst/>
            <a:ahLst/>
            <a:cxnLst/>
            <a:rect l="l" t="t" r="r" b="b"/>
            <a:pathLst>
              <a:path w="341005" h="376812">
                <a:moveTo>
                  <a:pt x="179590" y="105941"/>
                </a:moveTo>
                <a:cubicBezTo>
                  <a:pt x="189466" y="103284"/>
                  <a:pt x="200229" y="106383"/>
                  <a:pt x="207502" y="113978"/>
                </a:cubicBezTo>
                <a:lnTo>
                  <a:pt x="205155" y="116193"/>
                </a:lnTo>
                <a:cubicBezTo>
                  <a:pt x="198727" y="109493"/>
                  <a:pt x="189244" y="106732"/>
                  <a:pt x="180543" y="109027"/>
                </a:cubicBezTo>
                <a:cubicBezTo>
                  <a:pt x="171284" y="111470"/>
                  <a:pt x="164597" y="119184"/>
                  <a:pt x="163491" y="128699"/>
                </a:cubicBezTo>
                <a:lnTo>
                  <a:pt x="160301" y="128192"/>
                </a:lnTo>
                <a:cubicBezTo>
                  <a:pt x="160626" y="125509"/>
                  <a:pt x="161343" y="122953"/>
                  <a:pt x="162397" y="120583"/>
                </a:cubicBezTo>
                <a:cubicBezTo>
                  <a:pt x="163188" y="118806"/>
                  <a:pt x="164168" y="117134"/>
                  <a:pt x="165317" y="115593"/>
                </a:cubicBezTo>
                <a:close/>
                <a:moveTo>
                  <a:pt x="184774" y="76800"/>
                </a:moveTo>
                <a:cubicBezTo>
                  <a:pt x="189722" y="75892"/>
                  <a:pt x="194950" y="76276"/>
                  <a:pt x="199898" y="78055"/>
                </a:cubicBezTo>
                <a:lnTo>
                  <a:pt x="198784" y="81085"/>
                </a:lnTo>
                <a:cubicBezTo>
                  <a:pt x="190044" y="77951"/>
                  <a:pt x="180324" y="79705"/>
                  <a:pt x="173557" y="85636"/>
                </a:cubicBezTo>
                <a:cubicBezTo>
                  <a:pt x="166357" y="91948"/>
                  <a:pt x="163808" y="101834"/>
                  <a:pt x="167057" y="110845"/>
                </a:cubicBezTo>
                <a:lnTo>
                  <a:pt x="163976" y="111813"/>
                </a:lnTo>
                <a:cubicBezTo>
                  <a:pt x="161264" y="104174"/>
                  <a:pt x="162206" y="95982"/>
                  <a:pt x="166259" y="89343"/>
                </a:cubicBezTo>
                <a:lnTo>
                  <a:pt x="171329" y="83298"/>
                </a:lnTo>
                <a:cubicBezTo>
                  <a:pt x="175158" y="79908"/>
                  <a:pt x="179826" y="77708"/>
                  <a:pt x="184774" y="76800"/>
                </a:cubicBezTo>
                <a:close/>
                <a:moveTo>
                  <a:pt x="179076" y="24908"/>
                </a:moveTo>
                <a:cubicBezTo>
                  <a:pt x="173882" y="25821"/>
                  <a:pt x="169065" y="28595"/>
                  <a:pt x="165693" y="33023"/>
                </a:cubicBezTo>
                <a:lnTo>
                  <a:pt x="165081" y="32645"/>
                </a:lnTo>
                <a:lnTo>
                  <a:pt x="164343" y="33841"/>
                </a:lnTo>
                <a:lnTo>
                  <a:pt x="159156" y="28989"/>
                </a:lnTo>
                <a:cubicBezTo>
                  <a:pt x="147650" y="21890"/>
                  <a:pt x="132568" y="25462"/>
                  <a:pt x="125468" y="36968"/>
                </a:cubicBezTo>
                <a:cubicBezTo>
                  <a:pt x="125028" y="37682"/>
                  <a:pt x="124628" y="38410"/>
                  <a:pt x="124607" y="39302"/>
                </a:cubicBezTo>
                <a:cubicBezTo>
                  <a:pt x="121192" y="53871"/>
                  <a:pt x="126621" y="67918"/>
                  <a:pt x="137512" y="72288"/>
                </a:cubicBezTo>
                <a:lnTo>
                  <a:pt x="136408" y="75373"/>
                </a:lnTo>
                <a:cubicBezTo>
                  <a:pt x="125065" y="70889"/>
                  <a:pt x="118824" y="57470"/>
                  <a:pt x="120792" y="42874"/>
                </a:cubicBezTo>
                <a:cubicBezTo>
                  <a:pt x="110219" y="38045"/>
                  <a:pt x="97555" y="41998"/>
                  <a:pt x="91229" y="52250"/>
                </a:cubicBezTo>
                <a:cubicBezTo>
                  <a:pt x="86215" y="60377"/>
                  <a:pt x="87164" y="68019"/>
                  <a:pt x="90995" y="75559"/>
                </a:cubicBezTo>
                <a:cubicBezTo>
                  <a:pt x="88405" y="77546"/>
                  <a:pt x="86197" y="80074"/>
                  <a:pt x="84391" y="83001"/>
                </a:cubicBezTo>
                <a:cubicBezTo>
                  <a:pt x="75261" y="97799"/>
                  <a:pt x="79855" y="117197"/>
                  <a:pt x="94653" y="126328"/>
                </a:cubicBezTo>
                <a:cubicBezTo>
                  <a:pt x="99603" y="129383"/>
                  <a:pt x="105068" y="130901"/>
                  <a:pt x="110449" y="130283"/>
                </a:cubicBezTo>
                <a:cubicBezTo>
                  <a:pt x="111461" y="121556"/>
                  <a:pt x="114239" y="112980"/>
                  <a:pt x="118788" y="105103"/>
                </a:cubicBezTo>
                <a:lnTo>
                  <a:pt x="122060" y="106993"/>
                </a:lnTo>
                <a:cubicBezTo>
                  <a:pt x="117549" y="114804"/>
                  <a:pt x="114885" y="123345"/>
                  <a:pt x="114602" y="132066"/>
                </a:cubicBezTo>
                <a:cubicBezTo>
                  <a:pt x="118189" y="142541"/>
                  <a:pt x="127538" y="149533"/>
                  <a:pt x="138054" y="150704"/>
                </a:cubicBezTo>
                <a:lnTo>
                  <a:pt x="138622" y="157584"/>
                </a:lnTo>
                <a:cubicBezTo>
                  <a:pt x="141809" y="168599"/>
                  <a:pt x="152592" y="175355"/>
                  <a:pt x="163536" y="173320"/>
                </a:cubicBezTo>
                <a:lnTo>
                  <a:pt x="163736" y="174011"/>
                </a:lnTo>
                <a:lnTo>
                  <a:pt x="165086" y="173621"/>
                </a:lnTo>
                <a:lnTo>
                  <a:pt x="165671" y="180699"/>
                </a:lnTo>
                <a:cubicBezTo>
                  <a:pt x="169429" y="193686"/>
                  <a:pt x="183003" y="201168"/>
                  <a:pt x="195990" y="197411"/>
                </a:cubicBezTo>
                <a:cubicBezTo>
                  <a:pt x="196796" y="197178"/>
                  <a:pt x="197581" y="196907"/>
                  <a:pt x="198196" y="196260"/>
                </a:cubicBezTo>
                <a:cubicBezTo>
                  <a:pt x="209934" y="188156"/>
                  <a:pt x="215400" y="175007"/>
                  <a:pt x="211155" y="164763"/>
                </a:cubicBezTo>
                <a:cubicBezTo>
                  <a:pt x="205121" y="170199"/>
                  <a:pt x="196738" y="172687"/>
                  <a:pt x="188343" y="171472"/>
                </a:cubicBezTo>
                <a:lnTo>
                  <a:pt x="188829" y="168281"/>
                </a:lnTo>
                <a:cubicBezTo>
                  <a:pt x="198020" y="169602"/>
                  <a:pt x="207192" y="165939"/>
                  <a:pt x="212635" y="158774"/>
                </a:cubicBezTo>
                <a:cubicBezTo>
                  <a:pt x="218427" y="151149"/>
                  <a:pt x="218946" y="140953"/>
                  <a:pt x="213960" y="132774"/>
                </a:cubicBezTo>
                <a:lnTo>
                  <a:pt x="216785" y="131210"/>
                </a:lnTo>
                <a:cubicBezTo>
                  <a:pt x="222366" y="140465"/>
                  <a:pt x="221779" y="151983"/>
                  <a:pt x="215286" y="160619"/>
                </a:cubicBezTo>
                <a:lnTo>
                  <a:pt x="213805" y="162105"/>
                </a:lnTo>
                <a:cubicBezTo>
                  <a:pt x="218946" y="172938"/>
                  <a:pt x="214526" y="186813"/>
                  <a:pt x="203421" y="196175"/>
                </a:cubicBezTo>
                <a:cubicBezTo>
                  <a:pt x="208012" y="206854"/>
                  <a:pt x="220050" y="212429"/>
                  <a:pt x="231622" y="209082"/>
                </a:cubicBezTo>
                <a:cubicBezTo>
                  <a:pt x="239377" y="206838"/>
                  <a:pt x="243741" y="201989"/>
                  <a:pt x="246092" y="195539"/>
                </a:cubicBezTo>
                <a:cubicBezTo>
                  <a:pt x="255042" y="199507"/>
                  <a:pt x="265290" y="198199"/>
                  <a:pt x="272958" y="192601"/>
                </a:cubicBezTo>
                <a:lnTo>
                  <a:pt x="276795" y="193971"/>
                </a:lnTo>
                <a:cubicBezTo>
                  <a:pt x="289009" y="194016"/>
                  <a:pt x="298363" y="193248"/>
                  <a:pt x="304258" y="183694"/>
                </a:cubicBezTo>
                <a:cubicBezTo>
                  <a:pt x="309343" y="175453"/>
                  <a:pt x="308953" y="165378"/>
                  <a:pt x="303795" y="157923"/>
                </a:cubicBezTo>
                <a:cubicBezTo>
                  <a:pt x="298315" y="164420"/>
                  <a:pt x="291041" y="168177"/>
                  <a:pt x="283702" y="168174"/>
                </a:cubicBezTo>
                <a:lnTo>
                  <a:pt x="283555" y="164527"/>
                </a:lnTo>
                <a:cubicBezTo>
                  <a:pt x="293404" y="164978"/>
                  <a:pt x="303289" y="157339"/>
                  <a:pt x="308110" y="145450"/>
                </a:cubicBezTo>
                <a:cubicBezTo>
                  <a:pt x="311022" y="136198"/>
                  <a:pt x="308752" y="126109"/>
                  <a:pt x="302169" y="119023"/>
                </a:cubicBezTo>
                <a:cubicBezTo>
                  <a:pt x="296249" y="127191"/>
                  <a:pt x="286098" y="131525"/>
                  <a:pt x="275782" y="130309"/>
                </a:cubicBezTo>
                <a:lnTo>
                  <a:pt x="276183" y="127106"/>
                </a:lnTo>
                <a:cubicBezTo>
                  <a:pt x="285405" y="128184"/>
                  <a:pt x="294478" y="124281"/>
                  <a:pt x="299730" y="116974"/>
                </a:cubicBezTo>
                <a:lnTo>
                  <a:pt x="300207" y="116045"/>
                </a:lnTo>
                <a:cubicBezTo>
                  <a:pt x="300079" y="107222"/>
                  <a:pt x="295342" y="98867"/>
                  <a:pt x="287259" y="93880"/>
                </a:cubicBezTo>
                <a:cubicBezTo>
                  <a:pt x="284295" y="92051"/>
                  <a:pt x="281129" y="90828"/>
                  <a:pt x="277855" y="90561"/>
                </a:cubicBezTo>
                <a:cubicBezTo>
                  <a:pt x="271916" y="104194"/>
                  <a:pt x="259881" y="112708"/>
                  <a:pt x="248172" y="111695"/>
                </a:cubicBezTo>
                <a:cubicBezTo>
                  <a:pt x="248002" y="114741"/>
                  <a:pt x="246936" y="117719"/>
                  <a:pt x="245089" y="120348"/>
                </a:cubicBezTo>
                <a:cubicBezTo>
                  <a:pt x="241307" y="125729"/>
                  <a:pt x="234825" y="128827"/>
                  <a:pt x="228007" y="128511"/>
                </a:cubicBezTo>
                <a:lnTo>
                  <a:pt x="228158" y="125380"/>
                </a:lnTo>
                <a:cubicBezTo>
                  <a:pt x="233848" y="125642"/>
                  <a:pt x="239262" y="123097"/>
                  <a:pt x="242439" y="118667"/>
                </a:cubicBezTo>
                <a:cubicBezTo>
                  <a:pt x="244071" y="116391"/>
                  <a:pt x="244987" y="113796"/>
                  <a:pt x="245116" y="111152"/>
                </a:cubicBezTo>
                <a:lnTo>
                  <a:pt x="243716" y="110904"/>
                </a:lnTo>
                <a:lnTo>
                  <a:pt x="244539" y="108155"/>
                </a:lnTo>
                <a:cubicBezTo>
                  <a:pt x="244792" y="106166"/>
                  <a:pt x="244131" y="104285"/>
                  <a:pt x="243078" y="102544"/>
                </a:cubicBezTo>
                <a:cubicBezTo>
                  <a:pt x="240257" y="97875"/>
                  <a:pt x="235048" y="94922"/>
                  <a:pt x="229344" y="94755"/>
                </a:cubicBezTo>
                <a:lnTo>
                  <a:pt x="229436" y="91621"/>
                </a:lnTo>
                <a:cubicBezTo>
                  <a:pt x="236268" y="91821"/>
                  <a:pt x="242499" y="95409"/>
                  <a:pt x="245850" y="101072"/>
                </a:cubicBezTo>
                <a:cubicBezTo>
                  <a:pt x="247129" y="103235"/>
                  <a:pt x="247915" y="105575"/>
                  <a:pt x="248037" y="107973"/>
                </a:cubicBezTo>
                <a:cubicBezTo>
                  <a:pt x="258268" y="109553"/>
                  <a:pt x="268981" y="102051"/>
                  <a:pt x="274232" y="89778"/>
                </a:cubicBezTo>
                <a:cubicBezTo>
                  <a:pt x="278708" y="77339"/>
                  <a:pt x="274020" y="63056"/>
                  <a:pt x="262316" y="55834"/>
                </a:cubicBezTo>
                <a:cubicBezTo>
                  <a:pt x="257734" y="53007"/>
                  <a:pt x="252666" y="51626"/>
                  <a:pt x="247691" y="52231"/>
                </a:cubicBezTo>
                <a:cubicBezTo>
                  <a:pt x="248705" y="60913"/>
                  <a:pt x="245967" y="69020"/>
                  <a:pt x="239739" y="74185"/>
                </a:cubicBezTo>
                <a:lnTo>
                  <a:pt x="237649" y="71664"/>
                </a:lnTo>
                <a:cubicBezTo>
                  <a:pt x="244579" y="65918"/>
                  <a:pt x="246481" y="55888"/>
                  <a:pt x="243151" y="45920"/>
                </a:cubicBezTo>
                <a:cubicBezTo>
                  <a:pt x="241194" y="40124"/>
                  <a:pt x="237183" y="35004"/>
                  <a:pt x="231542" y="31523"/>
                </a:cubicBezTo>
                <a:cubicBezTo>
                  <a:pt x="221392" y="25261"/>
                  <a:pt x="208864" y="26095"/>
                  <a:pt x="199763" y="32668"/>
                </a:cubicBezTo>
                <a:lnTo>
                  <a:pt x="194721" y="27952"/>
                </a:lnTo>
                <a:cubicBezTo>
                  <a:pt x="189842" y="24941"/>
                  <a:pt x="184271" y="23995"/>
                  <a:pt x="179076" y="24908"/>
                </a:cubicBezTo>
                <a:close/>
                <a:moveTo>
                  <a:pt x="190632" y="62"/>
                </a:moveTo>
                <a:cubicBezTo>
                  <a:pt x="300121" y="2329"/>
                  <a:pt x="391248" y="125645"/>
                  <a:pt x="309641" y="225160"/>
                </a:cubicBezTo>
                <a:cubicBezTo>
                  <a:pt x="282892" y="251229"/>
                  <a:pt x="279266" y="288859"/>
                  <a:pt x="302841" y="374772"/>
                </a:cubicBezTo>
                <a:lnTo>
                  <a:pt x="121266" y="376812"/>
                </a:lnTo>
                <a:lnTo>
                  <a:pt x="109025" y="322355"/>
                </a:lnTo>
                <a:cubicBezTo>
                  <a:pt x="76580" y="333165"/>
                  <a:pt x="40716" y="329924"/>
                  <a:pt x="28778" y="318327"/>
                </a:cubicBezTo>
                <a:cubicBezTo>
                  <a:pt x="22923" y="311868"/>
                  <a:pt x="25422" y="291738"/>
                  <a:pt x="32859" y="276164"/>
                </a:cubicBezTo>
                <a:cubicBezTo>
                  <a:pt x="35235" y="270344"/>
                  <a:pt x="23179" y="268321"/>
                  <a:pt x="20618" y="259843"/>
                </a:cubicBezTo>
                <a:cubicBezTo>
                  <a:pt x="19440" y="251965"/>
                  <a:pt x="27377" y="251682"/>
                  <a:pt x="30757" y="247602"/>
                </a:cubicBezTo>
                <a:lnTo>
                  <a:pt x="18516" y="238938"/>
                </a:lnTo>
                <a:cubicBezTo>
                  <a:pt x="12669" y="232923"/>
                  <a:pt x="25811" y="221592"/>
                  <a:pt x="29458" y="212919"/>
                </a:cubicBezTo>
                <a:cubicBezTo>
                  <a:pt x="16679" y="208924"/>
                  <a:pt x="7006" y="203466"/>
                  <a:pt x="307" y="196983"/>
                </a:cubicBezTo>
                <a:cubicBezTo>
                  <a:pt x="-2572" y="186228"/>
                  <a:pt x="15339" y="171234"/>
                  <a:pt x="31089" y="151672"/>
                </a:cubicBezTo>
                <a:cubicBezTo>
                  <a:pt x="47602" y="132201"/>
                  <a:pt x="33821" y="117353"/>
                  <a:pt x="46470" y="75544"/>
                </a:cubicBezTo>
                <a:cubicBezTo>
                  <a:pt x="66559" y="23813"/>
                  <a:pt x="114124" y="-1423"/>
                  <a:pt x="190632" y="6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굴림" panose="020B0600000101010101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7776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data 2">
            <a:extLst>
              <a:ext uri="{FF2B5EF4-FFF2-40B4-BE49-F238E27FC236}">
                <a16:creationId xmlns:a16="http://schemas.microsoft.com/office/drawing/2014/main" id="{83B911F9-C1A8-8E61-7FCD-97487E0107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7FB82-401F-4AF8-87CE-17D3B5354916}" type="datetime1">
              <a:rPr lang="it-IT" smtClean="0"/>
              <a:pPr/>
              <a:t>20/02/24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03DC8FA7-7A44-0FF3-6FC7-91937E66B6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41CD66EA-75D2-3703-EBDC-BF55507527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C369A-BBFA-4FD8-9A88-B6427C1B968E}" type="slidenum">
              <a:rPr lang="it-IT" smtClean="0"/>
              <a:pPr/>
              <a:t>20</a:t>
            </a:fld>
            <a:endParaRPr lang="it-IT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2A5DE191-8587-789E-4990-C19FA24441E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85750" y="71438"/>
            <a:ext cx="11906250" cy="928687"/>
          </a:xfrm>
        </p:spPr>
        <p:txBody>
          <a:bodyPr/>
          <a:lstStyle/>
          <a:p>
            <a:r>
              <a:rPr lang="it-IT" dirty="0"/>
              <a:t>Possibili applicazioni</a:t>
            </a:r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C29AFDE0-F7D5-FE02-8C7D-C6F351DAA5AF}"/>
              </a:ext>
            </a:extLst>
          </p:cNvPr>
          <p:cNvSpPr txBox="1">
            <a:spLocks/>
          </p:cNvSpPr>
          <p:nvPr/>
        </p:nvSpPr>
        <p:spPr>
          <a:xfrm>
            <a:off x="952464" y="1795808"/>
            <a:ext cx="10629936" cy="4268799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2" indent="0">
              <a:buFont typeface="Arial" pitchFamily="34" charset="0"/>
              <a:buNone/>
            </a:pPr>
            <a:endParaRPr lang="en-US" sz="3200" b="1" u="sng" dirty="0">
              <a:solidFill>
                <a:srgbClr val="002060"/>
              </a:solidFill>
            </a:endParaRPr>
          </a:p>
          <a:p>
            <a:pPr>
              <a:buClr>
                <a:srgbClr val="E36C09"/>
              </a:buClr>
            </a:pPr>
            <a:r>
              <a:rPr lang="it-IT" sz="2800" dirty="0">
                <a:solidFill>
                  <a:srgbClr val="002060"/>
                </a:solidFill>
                <a:cs typeface="Calibri" panose="020F0502020204030204" pitchFamily="34" charset="0"/>
              </a:rPr>
              <a:t>Istradamento Intelligente delle Chiamate</a:t>
            </a:r>
          </a:p>
          <a:p>
            <a:pPr lvl="1">
              <a:buClr>
                <a:srgbClr val="95B3D7"/>
              </a:buClr>
            </a:pPr>
            <a:r>
              <a:rPr lang="it-IT" sz="2400" dirty="0">
                <a:solidFill>
                  <a:srgbClr val="002060"/>
                </a:solidFill>
              </a:rPr>
              <a:t>Call Center</a:t>
            </a:r>
          </a:p>
          <a:p>
            <a:pPr>
              <a:buClr>
                <a:srgbClr val="E36C09"/>
              </a:buClr>
            </a:pPr>
            <a:r>
              <a:rPr lang="it-IT" sz="2800" dirty="0">
                <a:solidFill>
                  <a:srgbClr val="002060"/>
                </a:solidFill>
              </a:rPr>
              <a:t>Pianificazione</a:t>
            </a:r>
          </a:p>
          <a:p>
            <a:pPr lvl="1">
              <a:buClr>
                <a:srgbClr val="95B3D7"/>
              </a:buClr>
            </a:pPr>
            <a:r>
              <a:rPr lang="it-IT" sz="2400" dirty="0">
                <a:solidFill>
                  <a:srgbClr val="002060"/>
                </a:solidFill>
              </a:rPr>
              <a:t>Turnazione del personale</a:t>
            </a:r>
            <a:endParaRPr lang="it-IT" dirty="0">
              <a:solidFill>
                <a:srgbClr val="002060"/>
              </a:solidFill>
            </a:endParaRPr>
          </a:p>
          <a:p>
            <a:pPr>
              <a:buClr>
                <a:srgbClr val="E36C09"/>
              </a:buClr>
            </a:pPr>
            <a:r>
              <a:rPr lang="it-IT" sz="2800" dirty="0">
                <a:solidFill>
                  <a:srgbClr val="002060"/>
                </a:solidFill>
              </a:rPr>
              <a:t>Diagnostica Medica </a:t>
            </a:r>
          </a:p>
          <a:p>
            <a:pPr lvl="1">
              <a:buClr>
                <a:srgbClr val="95B3D7"/>
              </a:buClr>
            </a:pPr>
            <a:r>
              <a:rPr lang="it-IT" sz="2400" dirty="0">
                <a:solidFill>
                  <a:srgbClr val="002060"/>
                </a:solidFill>
              </a:rPr>
              <a:t>Cefalee</a:t>
            </a:r>
            <a:endParaRPr lang="it-IT" sz="2000" dirty="0">
              <a:solidFill>
                <a:srgbClr val="002060"/>
              </a:solidFill>
            </a:endParaRPr>
          </a:p>
          <a:p>
            <a:pPr>
              <a:buClr>
                <a:srgbClr val="E36C09"/>
              </a:buClr>
            </a:pPr>
            <a:r>
              <a:rPr lang="it-IT" sz="2800" dirty="0">
                <a:solidFill>
                  <a:srgbClr val="002060"/>
                </a:solidFill>
              </a:rPr>
              <a:t>Agenti Intelligenti (Autonomi)         </a:t>
            </a:r>
          </a:p>
          <a:p>
            <a:pPr lvl="1">
              <a:buClr>
                <a:srgbClr val="95B3D7"/>
              </a:buClr>
            </a:pPr>
            <a:r>
              <a:rPr lang="it-IT" sz="2400" dirty="0">
                <a:solidFill>
                  <a:srgbClr val="002060"/>
                </a:solidFill>
              </a:rPr>
              <a:t>Business Games</a:t>
            </a:r>
          </a:p>
          <a:p>
            <a:pPr>
              <a:buClr>
                <a:srgbClr val="E36C09"/>
              </a:buClr>
            </a:pPr>
            <a:r>
              <a:rPr lang="it-IT" sz="2800" dirty="0">
                <a:solidFill>
                  <a:srgbClr val="002060"/>
                </a:solidFill>
              </a:rPr>
              <a:t>e-Recruitment</a:t>
            </a:r>
            <a:endParaRPr lang="it-IT" sz="2000" dirty="0">
              <a:solidFill>
                <a:srgbClr val="002060"/>
              </a:solidFill>
            </a:endParaRPr>
          </a:p>
          <a:p>
            <a:pPr>
              <a:buClr>
                <a:srgbClr val="E36C09"/>
              </a:buClr>
            </a:pPr>
            <a:r>
              <a:rPr lang="it-IT" sz="2800" dirty="0">
                <a:solidFill>
                  <a:srgbClr val="002060"/>
                </a:solidFill>
              </a:rPr>
              <a:t>E-</a:t>
            </a:r>
            <a:r>
              <a:rPr lang="it-IT" sz="2800" dirty="0" err="1">
                <a:solidFill>
                  <a:srgbClr val="002060"/>
                </a:solidFill>
              </a:rPr>
              <a:t>Tourism</a:t>
            </a:r>
            <a:endParaRPr lang="it-IT" sz="2800" dirty="0">
              <a:solidFill>
                <a:srgbClr val="002060"/>
              </a:solidFill>
            </a:endParaRPr>
          </a:p>
          <a:p>
            <a:pPr>
              <a:buClr>
                <a:srgbClr val="E36C09"/>
              </a:buClr>
            </a:pPr>
            <a:endParaRPr lang="it-IT" sz="2400" dirty="0">
              <a:solidFill>
                <a:srgbClr val="002060"/>
              </a:solidFill>
            </a:endParaRPr>
          </a:p>
          <a:p>
            <a:pPr marL="0" lvl="2" indent="0">
              <a:buFont typeface="Arial" pitchFamily="34" charset="0"/>
              <a:buNone/>
            </a:pPr>
            <a:endParaRPr lang="en-US" sz="3200" b="1" u="sng" dirty="0">
              <a:solidFill>
                <a:srgbClr val="002060"/>
              </a:solidFill>
            </a:endParaRPr>
          </a:p>
          <a:p>
            <a:endParaRPr lang="en-US" dirty="0">
              <a:solidFill>
                <a:srgbClr val="002060"/>
              </a:solidFill>
            </a:endParaRPr>
          </a:p>
          <a:p>
            <a:endParaRPr lang="en-US" dirty="0">
              <a:solidFill>
                <a:srgbClr val="002060"/>
              </a:solidFill>
            </a:endParaRPr>
          </a:p>
        </p:txBody>
      </p:sp>
      <p:pic>
        <p:nvPicPr>
          <p:cNvPr id="7" name="Picture 2" descr="http://img.startupchile.org/wp-content/uploads/2015/11/03045933/piezas-03.png">
            <a:extLst>
              <a:ext uri="{FF2B5EF4-FFF2-40B4-BE49-F238E27FC236}">
                <a16:creationId xmlns:a16="http://schemas.microsoft.com/office/drawing/2014/main" id="{DB5DC8C3-5C6F-FFFD-EF46-0448E49A3D2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916624" y="2326341"/>
            <a:ext cx="3418163" cy="32077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60016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7">
            <a:extLst>
              <a:ext uri="{FF2B5EF4-FFF2-40B4-BE49-F238E27FC236}">
                <a16:creationId xmlns:a16="http://schemas.microsoft.com/office/drawing/2014/main" id="{75122363-755C-4BB7-9D57-A1B997CD17E1}"/>
              </a:ext>
            </a:extLst>
          </p:cNvPr>
          <p:cNvSpPr/>
          <p:nvPr/>
        </p:nvSpPr>
        <p:spPr>
          <a:xfrm>
            <a:off x="9318942" y="6172200"/>
            <a:ext cx="2873058" cy="647700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1662785" y="1293007"/>
            <a:ext cx="4335941" cy="270506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600" dirty="0" err="1">
                <a:solidFill>
                  <a:srgbClr val="002060"/>
                </a:solidFill>
                <a:cs typeface="Calibri" panose="020F0502020204030204" pitchFamily="34" charset="0"/>
              </a:rPr>
              <a:t>Ragionamento</a:t>
            </a:r>
            <a:r>
              <a:rPr lang="en-US" sz="3600" dirty="0">
                <a:solidFill>
                  <a:srgbClr val="002060"/>
                </a:solidFill>
                <a:cs typeface="Calibri" panose="020F0502020204030204" pitchFamily="34" charset="0"/>
              </a:rPr>
              <a:t> </a:t>
            </a:r>
            <a:r>
              <a:rPr lang="en-US" sz="3600" i="1" dirty="0" err="1">
                <a:solidFill>
                  <a:srgbClr val="002060"/>
                </a:solidFill>
                <a:cs typeface="Calibri" panose="020F0502020204030204" pitchFamily="34" charset="0"/>
              </a:rPr>
              <a:t>Deduttivo</a:t>
            </a:r>
            <a:endParaRPr lang="en-US" sz="3600" i="1" dirty="0">
              <a:solidFill>
                <a:srgbClr val="002060"/>
              </a:solidFill>
              <a:cs typeface="Calibri" panose="020F0502020204030204" pitchFamily="34" charset="0"/>
            </a:endParaRPr>
          </a:p>
          <a:p>
            <a:pPr marL="0" indent="0" algn="ctr">
              <a:buNone/>
            </a:pPr>
            <a:r>
              <a:rPr lang="en-US" sz="3600" b="1" dirty="0">
                <a:solidFill>
                  <a:srgbClr val="002060"/>
                </a:solidFill>
                <a:cs typeface="Calibri" panose="020F0502020204030204" pitchFamily="34" charset="0"/>
              </a:rPr>
              <a:t>Logica</a:t>
            </a:r>
            <a:endParaRPr lang="en-US" sz="3600" b="1" dirty="0">
              <a:solidFill>
                <a:srgbClr val="002060"/>
              </a:solidFill>
              <a:cs typeface="Calibri" panose="020F0502020204030204" pitchFamily="34" charset="0"/>
              <a:sym typeface="Wingdings" panose="05000000000000000000" pitchFamily="2" charset="2"/>
            </a:endParaRPr>
          </a:p>
          <a:p>
            <a:pPr marL="274320" lvl="1" indent="0">
              <a:buNone/>
            </a:pPr>
            <a:endParaRPr lang="en-US" sz="3600" b="1" dirty="0">
              <a:solidFill>
                <a:srgbClr val="002060"/>
              </a:solidFill>
              <a:cs typeface="Calibri" panose="020F0502020204030204" pitchFamily="34" charset="0"/>
            </a:endParaRPr>
          </a:p>
          <a:p>
            <a:endParaRPr lang="en-US" sz="3600" dirty="0">
              <a:solidFill>
                <a:srgbClr val="002060"/>
              </a:solidFill>
              <a:cs typeface="Calibri" panose="020F0502020204030204" pitchFamily="34" charset="0"/>
            </a:endParaRPr>
          </a:p>
          <a:p>
            <a:endParaRPr lang="en-US" sz="3600" dirty="0">
              <a:solidFill>
                <a:srgbClr val="002060"/>
              </a:solidFill>
              <a:cs typeface="Calibri" panose="020F0502020204030204" pitchFamily="34" charset="0"/>
            </a:endParaRPr>
          </a:p>
          <a:p>
            <a:endParaRPr lang="en-US" sz="3600" dirty="0">
              <a:solidFill>
                <a:srgbClr val="002060"/>
              </a:solidFill>
              <a:cs typeface="Calibri" panose="020F0502020204030204" pitchFamily="34" charset="0"/>
            </a:endParaRPr>
          </a:p>
          <a:p>
            <a:endParaRPr lang="en-US" sz="3600" dirty="0">
              <a:solidFill>
                <a:srgbClr val="002060"/>
              </a:solidFill>
              <a:cs typeface="Calibri" panose="020F0502020204030204" pitchFamily="34" charset="0"/>
            </a:endParaRPr>
          </a:p>
          <a:p>
            <a:endParaRPr lang="en-US" dirty="0">
              <a:solidFill>
                <a:srgbClr val="002060"/>
              </a:solidFill>
              <a:effectLst/>
            </a:endParaRP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8EB35E73-73E2-4AB3-A0FF-43B9F44F4A40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947638" y="1293007"/>
            <a:ext cx="4463508" cy="2705068"/>
          </a:xfrm>
        </p:spPr>
        <p:txBody>
          <a:bodyPr/>
          <a:lstStyle/>
          <a:p>
            <a:pPr marL="0" indent="0" algn="ctr">
              <a:buNone/>
            </a:pPr>
            <a:r>
              <a:rPr lang="en-US" sz="3600" dirty="0" err="1">
                <a:solidFill>
                  <a:srgbClr val="002060"/>
                </a:solidFill>
                <a:cs typeface="Calibri" panose="020F0502020204030204" pitchFamily="34" charset="0"/>
              </a:rPr>
              <a:t>Ragionamento</a:t>
            </a:r>
            <a:r>
              <a:rPr lang="en-US" sz="3600" dirty="0">
                <a:solidFill>
                  <a:srgbClr val="002060"/>
                </a:solidFill>
                <a:cs typeface="Calibri" panose="020F0502020204030204" pitchFamily="34" charset="0"/>
              </a:rPr>
              <a:t> </a:t>
            </a:r>
            <a:r>
              <a:rPr lang="en-US" sz="3600" i="1" dirty="0" err="1">
                <a:solidFill>
                  <a:srgbClr val="002060"/>
                </a:solidFill>
                <a:cs typeface="Calibri" panose="020F0502020204030204" pitchFamily="34" charset="0"/>
              </a:rPr>
              <a:t>Induttivo</a:t>
            </a:r>
            <a:endParaRPr lang="en-US" sz="3600" i="1" dirty="0">
              <a:solidFill>
                <a:srgbClr val="002060"/>
              </a:solidFill>
              <a:cs typeface="Calibri" panose="020F0502020204030204" pitchFamily="34" charset="0"/>
            </a:endParaRPr>
          </a:p>
          <a:p>
            <a:pPr marL="274320" lvl="1" indent="0" algn="ctr">
              <a:buNone/>
            </a:pPr>
            <a:r>
              <a:rPr lang="en-US" sz="3600" b="1" dirty="0">
                <a:solidFill>
                  <a:srgbClr val="002060"/>
                </a:solidFill>
                <a:cs typeface="Calibri" panose="020F0502020204030204" pitchFamily="34" charset="0"/>
              </a:rPr>
              <a:t>Machine Learning</a:t>
            </a:r>
          </a:p>
          <a:p>
            <a:endParaRPr lang="it-IT" dirty="0">
              <a:solidFill>
                <a:srgbClr val="002060"/>
              </a:solidFill>
            </a:endParaRPr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1B809C19-90EF-4AE2-9B9B-6E4170D3E7F8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1910661" y="4065394"/>
            <a:ext cx="8274454" cy="2705068"/>
          </a:xfrm>
        </p:spPr>
        <p:txBody>
          <a:bodyPr/>
          <a:lstStyle/>
          <a:p>
            <a:pPr marL="0" indent="0">
              <a:buNone/>
            </a:pPr>
            <a:endParaRPr lang="it-IT" dirty="0"/>
          </a:p>
        </p:txBody>
      </p:sp>
      <p:pic>
        <p:nvPicPr>
          <p:cNvPr id="12" name="Immagine 11">
            <a:extLst>
              <a:ext uri="{FF2B5EF4-FFF2-40B4-BE49-F238E27FC236}">
                <a16:creationId xmlns:a16="http://schemas.microsoft.com/office/drawing/2014/main" id="{340A7AB8-EB01-4C6D-9D1D-D2FD3FBF993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Texturizer/>
                    </a14:imgEffect>
                  </a14:imgLayer>
                </a14:imgProps>
              </a:ext>
            </a:extLst>
          </a:blip>
          <a:srcRect r="-144"/>
          <a:stretch/>
        </p:blipFill>
        <p:spPr>
          <a:xfrm>
            <a:off x="1660358" y="3192090"/>
            <a:ext cx="8868858" cy="3197831"/>
          </a:xfrm>
          <a:prstGeom prst="rect">
            <a:avLst/>
          </a:prstGeom>
        </p:spPr>
      </p:pic>
      <p:sp>
        <p:nvSpPr>
          <p:cNvPr id="14" name="Shape 123905">
            <a:extLst>
              <a:ext uri="{FF2B5EF4-FFF2-40B4-BE49-F238E27FC236}">
                <a16:creationId xmlns:a16="http://schemas.microsoft.com/office/drawing/2014/main" id="{5E97ADB5-AE05-404D-8A29-BD0664E969D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0459" y="71414"/>
            <a:ext cx="11906333" cy="928686"/>
          </a:xfrm>
        </p:spPr>
        <p:txBody>
          <a:bodyPr anchor="b"/>
          <a:lstStyle/>
          <a:p>
            <a:r>
              <a:rPr lang="it-IT" sz="5400" b="1" dirty="0">
                <a:ln w="6350" cap="sq" cmpd="sng">
                  <a:solidFill>
                    <a:srgbClr val="92D050"/>
                  </a:solidFill>
                  <a:bevel/>
                </a:ln>
                <a:solidFill>
                  <a:srgbClr val="FFF696"/>
                </a:solidFill>
                <a:latin typeface="Calibri"/>
                <a:cs typeface="Calibri"/>
              </a:rPr>
              <a:t>Le due facce dell’AI</a:t>
            </a:r>
          </a:p>
        </p:txBody>
      </p:sp>
    </p:spTree>
    <p:extLst>
      <p:ext uri="{BB962C8B-B14F-4D97-AF65-F5344CB8AC3E}">
        <p14:creationId xmlns:p14="http://schemas.microsoft.com/office/powerpoint/2010/main" val="42825936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tangolo 8">
            <a:extLst>
              <a:ext uri="{FF2B5EF4-FFF2-40B4-BE49-F238E27FC236}">
                <a16:creationId xmlns:a16="http://schemas.microsoft.com/office/drawing/2014/main" id="{62F91E06-0A69-4230-AB06-8FA3029BAAC8}"/>
              </a:ext>
            </a:extLst>
          </p:cNvPr>
          <p:cNvSpPr/>
          <p:nvPr/>
        </p:nvSpPr>
        <p:spPr>
          <a:xfrm>
            <a:off x="9318942" y="6172200"/>
            <a:ext cx="2873058" cy="647700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>
                <a:ln w="6350" cap="sq" cmpd="sng">
                  <a:solidFill>
                    <a:srgbClr val="92D050"/>
                  </a:solidFill>
                  <a:bevel/>
                </a:ln>
                <a:solidFill>
                  <a:srgbClr val="FFF696"/>
                </a:solidFill>
                <a:latin typeface="Calibri"/>
                <a:cs typeface="Calibri"/>
              </a:rPr>
              <a:t>Le due </a:t>
            </a:r>
            <a:r>
              <a:rPr lang="en-US" sz="5400" b="1" dirty="0" err="1">
                <a:ln w="6350" cap="sq" cmpd="sng">
                  <a:solidFill>
                    <a:srgbClr val="92D050"/>
                  </a:solidFill>
                  <a:bevel/>
                </a:ln>
                <a:solidFill>
                  <a:srgbClr val="FFF696"/>
                </a:solidFill>
                <a:latin typeface="Calibri"/>
                <a:cs typeface="Calibri"/>
              </a:rPr>
              <a:t>facce</a:t>
            </a:r>
            <a:r>
              <a:rPr lang="en-US" sz="5400" b="1" dirty="0">
                <a:ln w="6350" cap="sq" cmpd="sng">
                  <a:solidFill>
                    <a:srgbClr val="92D050"/>
                  </a:solidFill>
                  <a:bevel/>
                </a:ln>
                <a:solidFill>
                  <a:srgbClr val="FFF696"/>
                </a:solidFill>
                <a:latin typeface="Calibri"/>
                <a:cs typeface="Calibri"/>
              </a:rPr>
              <a:t> </a:t>
            </a:r>
            <a:r>
              <a:rPr lang="en-US" sz="5400" b="1" dirty="0" err="1">
                <a:ln w="6350" cap="sq" cmpd="sng">
                  <a:solidFill>
                    <a:srgbClr val="92D050"/>
                  </a:solidFill>
                  <a:bevel/>
                </a:ln>
                <a:solidFill>
                  <a:srgbClr val="FFF696"/>
                </a:solidFill>
                <a:latin typeface="Calibri"/>
                <a:cs typeface="Calibri"/>
              </a:rPr>
              <a:t>dell’AI</a:t>
            </a:r>
            <a:endParaRPr lang="en-US" sz="5400" b="1" dirty="0">
              <a:ln w="6350" cap="sq" cmpd="sng">
                <a:solidFill>
                  <a:srgbClr val="92D050"/>
                </a:solidFill>
                <a:bevel/>
              </a:ln>
              <a:solidFill>
                <a:srgbClr val="FFF696"/>
              </a:solidFill>
              <a:latin typeface="Calibri"/>
              <a:cs typeface="Calibri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1662785" y="1293007"/>
            <a:ext cx="4335941" cy="270506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600" dirty="0" err="1">
                <a:solidFill>
                  <a:srgbClr val="F3FEFF"/>
                </a:solidFill>
                <a:cs typeface="Calibri" panose="020F0502020204030204" pitchFamily="34" charset="0"/>
              </a:rPr>
              <a:t>Ragionamento</a:t>
            </a:r>
            <a:r>
              <a:rPr lang="en-US" sz="3600" dirty="0">
                <a:solidFill>
                  <a:srgbClr val="F3FEFF"/>
                </a:solidFill>
                <a:cs typeface="Calibri" panose="020F0502020204030204" pitchFamily="34" charset="0"/>
              </a:rPr>
              <a:t> </a:t>
            </a:r>
            <a:r>
              <a:rPr lang="en-US" sz="3600" dirty="0" err="1">
                <a:solidFill>
                  <a:srgbClr val="F3FEFF"/>
                </a:solidFill>
                <a:cs typeface="Calibri" panose="020F0502020204030204" pitchFamily="34" charset="0"/>
              </a:rPr>
              <a:t>Deduttivo</a:t>
            </a:r>
            <a:endParaRPr lang="en-US" sz="3600" dirty="0">
              <a:solidFill>
                <a:srgbClr val="F3FEFF"/>
              </a:solidFill>
              <a:cs typeface="Calibri" panose="020F0502020204030204" pitchFamily="34" charset="0"/>
            </a:endParaRPr>
          </a:p>
          <a:p>
            <a:pPr marL="0" indent="0" algn="ctr">
              <a:buNone/>
            </a:pPr>
            <a:r>
              <a:rPr lang="en-US" sz="3600" dirty="0">
                <a:solidFill>
                  <a:srgbClr val="F3FEFF"/>
                </a:solidFill>
                <a:cs typeface="Calibri" panose="020F0502020204030204" pitchFamily="34" charset="0"/>
              </a:rPr>
              <a:t>Logica</a:t>
            </a:r>
            <a:endParaRPr lang="en-US" sz="3600" dirty="0">
              <a:solidFill>
                <a:srgbClr val="F3FEFF"/>
              </a:solidFill>
              <a:cs typeface="Calibri" panose="020F0502020204030204" pitchFamily="34" charset="0"/>
              <a:sym typeface="Wingdings" panose="05000000000000000000" pitchFamily="2" charset="2"/>
            </a:endParaRPr>
          </a:p>
          <a:p>
            <a:pPr marL="274320" lvl="1" indent="0">
              <a:buNone/>
            </a:pPr>
            <a:endParaRPr lang="en-US" sz="3600" b="1" dirty="0">
              <a:solidFill>
                <a:schemeClr val="tx1">
                  <a:lumMod val="90000"/>
                  <a:lumOff val="10000"/>
                </a:schemeClr>
              </a:solidFill>
              <a:cs typeface="Calibri" panose="020F0502020204030204" pitchFamily="34" charset="0"/>
            </a:endParaRPr>
          </a:p>
          <a:p>
            <a:endParaRPr lang="en-US" sz="3600" dirty="0">
              <a:solidFill>
                <a:schemeClr val="tx1">
                  <a:lumMod val="90000"/>
                  <a:lumOff val="10000"/>
                </a:schemeClr>
              </a:solidFill>
              <a:cs typeface="Calibri" panose="020F0502020204030204" pitchFamily="34" charset="0"/>
            </a:endParaRPr>
          </a:p>
          <a:p>
            <a:endParaRPr lang="en-US" sz="3600" dirty="0">
              <a:solidFill>
                <a:schemeClr val="tx1">
                  <a:lumMod val="90000"/>
                  <a:lumOff val="10000"/>
                </a:schemeClr>
              </a:solidFill>
              <a:cs typeface="Calibri" panose="020F0502020204030204" pitchFamily="34" charset="0"/>
            </a:endParaRPr>
          </a:p>
          <a:p>
            <a:endParaRPr lang="en-US" sz="3600" dirty="0">
              <a:solidFill>
                <a:schemeClr val="tx1">
                  <a:lumMod val="90000"/>
                  <a:lumOff val="10000"/>
                </a:schemeClr>
              </a:solidFill>
              <a:cs typeface="Calibri" panose="020F0502020204030204" pitchFamily="34" charset="0"/>
            </a:endParaRPr>
          </a:p>
          <a:p>
            <a:endParaRPr lang="en-US" sz="3600" dirty="0">
              <a:solidFill>
                <a:schemeClr val="tx1">
                  <a:lumMod val="90000"/>
                  <a:lumOff val="10000"/>
                </a:schemeClr>
              </a:solidFill>
              <a:cs typeface="Calibri" panose="020F0502020204030204" pitchFamily="34" charset="0"/>
            </a:endParaRPr>
          </a:p>
          <a:p>
            <a:endParaRPr lang="en-US" dirty="0">
              <a:effectLst/>
            </a:endParaRP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8EB35E73-73E2-4AB3-A0FF-43B9F44F4A40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947638" y="1293007"/>
            <a:ext cx="4745630" cy="2705068"/>
          </a:xfrm>
        </p:spPr>
        <p:txBody>
          <a:bodyPr/>
          <a:lstStyle/>
          <a:p>
            <a:pPr marL="0" indent="0" algn="ctr">
              <a:buNone/>
            </a:pPr>
            <a:r>
              <a:rPr lang="en-US" sz="3600" b="1" dirty="0" err="1">
                <a:solidFill>
                  <a:srgbClr val="002060"/>
                </a:solidFill>
                <a:cs typeface="Calibri" panose="020F0502020204030204" pitchFamily="34" charset="0"/>
              </a:rPr>
              <a:t>Ragionamento</a:t>
            </a:r>
            <a:r>
              <a:rPr lang="en-US" sz="3600" b="1" dirty="0">
                <a:solidFill>
                  <a:srgbClr val="002060"/>
                </a:solidFill>
                <a:cs typeface="Calibri" panose="020F0502020204030204" pitchFamily="34" charset="0"/>
              </a:rPr>
              <a:t> </a:t>
            </a:r>
            <a:r>
              <a:rPr lang="en-US" sz="3600" b="1" i="1" dirty="0" err="1">
                <a:solidFill>
                  <a:srgbClr val="002060"/>
                </a:solidFill>
                <a:cs typeface="Calibri" panose="020F0502020204030204" pitchFamily="34" charset="0"/>
              </a:rPr>
              <a:t>Induttivo</a:t>
            </a:r>
            <a:endParaRPr lang="en-US" sz="3600" b="1" i="1" dirty="0">
              <a:solidFill>
                <a:srgbClr val="002060"/>
              </a:solidFill>
              <a:cs typeface="Calibri" panose="020F0502020204030204" pitchFamily="34" charset="0"/>
            </a:endParaRPr>
          </a:p>
          <a:p>
            <a:pPr marL="274320" lvl="1" indent="0" algn="ctr">
              <a:buNone/>
            </a:pPr>
            <a:r>
              <a:rPr lang="en-US" sz="3600" b="1" u="sng" dirty="0">
                <a:solidFill>
                  <a:srgbClr val="FF0000"/>
                </a:solidFill>
                <a:cs typeface="Calibri" panose="020F0502020204030204" pitchFamily="34" charset="0"/>
              </a:rPr>
              <a:t>*Machine Learning*</a:t>
            </a:r>
          </a:p>
          <a:p>
            <a:endParaRPr lang="it-IT" dirty="0"/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1B809C19-90EF-4AE2-9B9B-6E4170D3E7F8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1910661" y="4065394"/>
            <a:ext cx="8274454" cy="2705068"/>
          </a:xfrm>
        </p:spPr>
        <p:txBody>
          <a:bodyPr/>
          <a:lstStyle/>
          <a:p>
            <a:pPr marL="0" indent="0">
              <a:buNone/>
            </a:pPr>
            <a:endParaRPr lang="it-IT" dirty="0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C50DB559-1C94-4A68-A314-8BB5B36228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Texturizer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75484" y="3192090"/>
            <a:ext cx="8856158" cy="3197831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F9AF0D5E-676C-4682-BC9B-BF7CE6B9A82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Texturizer/>
                    </a14:imgEffect>
                  </a14:imgLayer>
                </a14:imgProps>
              </a:ext>
            </a:extLst>
          </a:blip>
          <a:srcRect r="49914"/>
          <a:stretch/>
        </p:blipFill>
        <p:spPr>
          <a:xfrm>
            <a:off x="1660358" y="3192090"/>
            <a:ext cx="4435642" cy="3197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63538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7" name="Google Shape;807;p19"/>
          <p:cNvSpPr txBox="1">
            <a:spLocks noGrp="1"/>
          </p:cNvSpPr>
          <p:nvPr>
            <p:ph type="ctrTitle"/>
          </p:nvPr>
        </p:nvSpPr>
        <p:spPr>
          <a:xfrm>
            <a:off x="1746239" y="118723"/>
            <a:ext cx="7772400" cy="15464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spcBef>
                <a:spcPct val="0"/>
              </a:spcBef>
            </a:pPr>
            <a:r>
              <a:rPr lang="en-US" sz="5400" dirty="0" err="1">
                <a:ln w="6350" cap="sq" cmpd="sng">
                  <a:solidFill>
                    <a:srgbClr val="92D050"/>
                  </a:solidFill>
                  <a:bevel/>
                </a:ln>
                <a:solidFill>
                  <a:srgbClr val="FFF696"/>
                </a:solidFill>
                <a:latin typeface="Calibri"/>
                <a:cs typeface="Calibri"/>
              </a:rPr>
              <a:t>Ragionamento</a:t>
            </a:r>
            <a:r>
              <a:rPr lang="en-US" sz="5400" dirty="0">
                <a:ln w="6350" cap="sq" cmpd="sng">
                  <a:solidFill>
                    <a:srgbClr val="92D050"/>
                  </a:solidFill>
                  <a:bevel/>
                </a:ln>
                <a:solidFill>
                  <a:srgbClr val="FFF696"/>
                </a:solidFill>
                <a:latin typeface="Calibri"/>
                <a:cs typeface="Calibri"/>
              </a:rPr>
              <a:t> </a:t>
            </a:r>
            <a:r>
              <a:rPr lang="en-US" sz="5400" dirty="0" err="1">
                <a:ln w="6350" cap="sq" cmpd="sng">
                  <a:solidFill>
                    <a:srgbClr val="92D050"/>
                  </a:solidFill>
                  <a:bevel/>
                </a:ln>
                <a:solidFill>
                  <a:srgbClr val="FFF696"/>
                </a:solidFill>
                <a:latin typeface="Calibri"/>
                <a:cs typeface="Calibri"/>
              </a:rPr>
              <a:t>Induttivo</a:t>
            </a:r>
            <a:endParaRPr lang="en-US" sz="5400" dirty="0">
              <a:ln w="6350" cap="sq" cmpd="sng">
                <a:solidFill>
                  <a:srgbClr val="92D050"/>
                </a:solidFill>
                <a:bevel/>
              </a:ln>
              <a:solidFill>
                <a:srgbClr val="FFF696"/>
              </a:solidFill>
              <a:latin typeface="Calibri"/>
              <a:cs typeface="Calibri"/>
            </a:endParaRPr>
          </a:p>
        </p:txBody>
      </p:sp>
      <p:sp>
        <p:nvSpPr>
          <p:cNvPr id="808" name="Google Shape;808;p19"/>
          <p:cNvSpPr txBox="1">
            <a:spLocks noGrp="1"/>
          </p:cNvSpPr>
          <p:nvPr>
            <p:ph type="subTitle" idx="1"/>
          </p:nvPr>
        </p:nvSpPr>
        <p:spPr>
          <a:xfrm>
            <a:off x="2361321" y="1665123"/>
            <a:ext cx="7772400" cy="10464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/>
            <a:r>
              <a:rPr lang="it-IT" sz="4000" dirty="0">
                <a:ln w="6350" cap="sq" cmpd="sng">
                  <a:solidFill>
                    <a:srgbClr val="00B0F0"/>
                  </a:solidFill>
                  <a:bevel/>
                </a:ln>
                <a:solidFill>
                  <a:schemeClr val="accent4">
                    <a:lumMod val="20000"/>
                    <a:lumOff val="80000"/>
                  </a:schemeClr>
                </a:solidFill>
                <a:latin typeface="Computerfont" pitchFamily="2" charset="0"/>
                <a:ea typeface="+mj-ea"/>
                <a:cs typeface="+mj-cs"/>
              </a:rPr>
              <a:t>L’apprendimento automatico </a:t>
            </a:r>
            <a:endParaRPr sz="4000" dirty="0">
              <a:ln w="6350" cap="sq" cmpd="sng">
                <a:solidFill>
                  <a:srgbClr val="00B0F0"/>
                </a:solidFill>
                <a:bevel/>
              </a:ln>
              <a:solidFill>
                <a:schemeClr val="accent4">
                  <a:lumMod val="20000"/>
                  <a:lumOff val="80000"/>
                </a:schemeClr>
              </a:solidFill>
              <a:latin typeface="Computerfont" pitchFamily="2" charset="0"/>
              <a:ea typeface="+mj-ea"/>
              <a:cs typeface="+mj-cs"/>
            </a:endParaRPr>
          </a:p>
        </p:txBody>
      </p:sp>
      <p:sp>
        <p:nvSpPr>
          <p:cNvPr id="809" name="Google Shape;809;p19"/>
          <p:cNvSpPr/>
          <p:nvPr/>
        </p:nvSpPr>
        <p:spPr>
          <a:xfrm>
            <a:off x="8422679" y="2520969"/>
            <a:ext cx="1408000" cy="3601833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endParaRPr b="1" dirty="0">
              <a:solidFill>
                <a:srgbClr val="6E86B6"/>
              </a:solidFill>
              <a:latin typeface="Titillium Web"/>
            </a:endParaRP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E958EA7E-20D8-4AAC-9F53-C10A584299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0509" y="2520968"/>
            <a:ext cx="5094528" cy="3714941"/>
          </a:xfrm>
          <a:prstGeom prst="rect">
            <a:avLst/>
          </a:prstGeom>
        </p:spPr>
      </p:pic>
      <p:sp>
        <p:nvSpPr>
          <p:cNvPr id="6" name="Title 2">
            <a:extLst>
              <a:ext uri="{FF2B5EF4-FFF2-40B4-BE49-F238E27FC236}">
                <a16:creationId xmlns:a16="http://schemas.microsoft.com/office/drawing/2014/main" id="{9A73A70E-1AC1-4BFD-83C7-8FA046467A2B}"/>
              </a:ext>
            </a:extLst>
          </p:cNvPr>
          <p:cNvSpPr txBox="1">
            <a:spLocks/>
          </p:cNvSpPr>
          <p:nvPr/>
        </p:nvSpPr>
        <p:spPr>
          <a:xfrm>
            <a:off x="1910661" y="353350"/>
            <a:ext cx="7991856" cy="743930"/>
          </a:xfrm>
          <a:prstGeom prst="rect">
            <a:avLst/>
          </a:prstGeom>
        </p:spPr>
        <p:txBody>
          <a:bodyPr spcFirstLastPara="1" vert="horz" wrap="square" lIns="91425" tIns="91425" rIns="91425" bIns="91425" anchor="t" anchorCtr="0">
            <a:normAutofit fontScale="92500" lnSpcReduction="20000"/>
          </a:bodyPr>
          <a:lstStyle>
            <a:lvl1pPr lvl="0" algn="l" rtl="0" eaLnBrk="1" latinLnBrk="0" hangingPunct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kumimoji="0" sz="4800" b="1" kern="1200">
                <a:solidFill>
                  <a:schemeClr val="lt1"/>
                </a:solidFill>
                <a:latin typeface="Calibri Light" panose="020F0302020204030204" pitchFamily="34" charset="0"/>
                <a:ea typeface="+mj-ea"/>
                <a:cs typeface="Calibri Light" panose="020F030202020403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 lang="en-US" dirty="0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1BCB761D-FAF0-4E24-9683-10319E0D3F8B}"/>
              </a:ext>
            </a:extLst>
          </p:cNvPr>
          <p:cNvSpPr/>
          <p:nvPr/>
        </p:nvSpPr>
        <p:spPr>
          <a:xfrm>
            <a:off x="7764781" y="2392859"/>
            <a:ext cx="2735873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dirty="0">
                <a:solidFill>
                  <a:srgbClr val="FFFF00"/>
                </a:solidFill>
                <a:latin typeface="Calibri"/>
                <a:cs typeface="Calibri"/>
              </a:rPr>
              <a:t>Il metodo induttivo  è il procedimento logico, opposto a quello della deduzione, per cui dall’osservazione di casi particolari si sale ad affermazioni universali.   [Treccani]</a:t>
            </a:r>
          </a:p>
        </p:txBody>
      </p:sp>
    </p:spTree>
    <p:extLst>
      <p:ext uri="{BB962C8B-B14F-4D97-AF65-F5344CB8AC3E}">
        <p14:creationId xmlns:p14="http://schemas.microsoft.com/office/powerpoint/2010/main" val="100662185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tangolo 5">
            <a:extLst>
              <a:ext uri="{FF2B5EF4-FFF2-40B4-BE49-F238E27FC236}">
                <a16:creationId xmlns:a16="http://schemas.microsoft.com/office/drawing/2014/main" id="{BC1AF5C6-573B-41EF-843C-3A4A35B09846}"/>
              </a:ext>
            </a:extLst>
          </p:cNvPr>
          <p:cNvSpPr/>
          <p:nvPr/>
        </p:nvSpPr>
        <p:spPr>
          <a:xfrm>
            <a:off x="9318942" y="6172200"/>
            <a:ext cx="2873058" cy="647700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4" name="Titolo 3">
            <a:extLst>
              <a:ext uri="{FF2B5EF4-FFF2-40B4-BE49-F238E27FC236}">
                <a16:creationId xmlns:a16="http://schemas.microsoft.com/office/drawing/2014/main" id="{DBC1C3C5-42DA-4D0A-9A6F-D368F1F6BB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5400" dirty="0">
                <a:ln w="6350" cap="sq" cmpd="sng">
                  <a:solidFill>
                    <a:srgbClr val="92D050"/>
                  </a:solidFill>
                  <a:bevel/>
                </a:ln>
                <a:latin typeface="Calibri"/>
                <a:cs typeface="Calibri"/>
              </a:rPr>
              <a:t>Ragionamento Induttivo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87559C27-9A91-47A7-B69C-D32700AB72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34306" y="1100835"/>
            <a:ext cx="1966363" cy="178129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8" name="Google Shape;237;p16">
            <a:extLst>
              <a:ext uri="{FF2B5EF4-FFF2-40B4-BE49-F238E27FC236}">
                <a16:creationId xmlns:a16="http://schemas.microsoft.com/office/drawing/2014/main" id="{9FC13786-71F6-D7CE-8D90-CBD08ADEBD0B}"/>
              </a:ext>
            </a:extLst>
          </p:cNvPr>
          <p:cNvSpPr txBox="1"/>
          <p:nvPr/>
        </p:nvSpPr>
        <p:spPr>
          <a:xfrm>
            <a:off x="190459" y="1801630"/>
            <a:ext cx="8087589" cy="4594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BB6"/>
              </a:buClr>
              <a:buSzPts val="2800"/>
              <a:buFont typeface="Raleway"/>
              <a:buNone/>
            </a:pPr>
            <a:r>
              <a:rPr lang="it-IT" sz="2400" b="1" dirty="0">
                <a:solidFill>
                  <a:srgbClr val="007BB6"/>
                </a:solidFill>
                <a:latin typeface="Raleway"/>
                <a:ea typeface="Raleway"/>
                <a:cs typeface="Raleway"/>
                <a:sym typeface="Raleway"/>
              </a:rPr>
              <a:t>Francis Bacon (filosofo secolo XVII)</a:t>
            </a:r>
            <a:endParaRPr sz="1200" dirty="0"/>
          </a:p>
        </p:txBody>
      </p:sp>
      <p:sp>
        <p:nvSpPr>
          <p:cNvPr id="9" name="Google Shape;238;p16">
            <a:extLst>
              <a:ext uri="{FF2B5EF4-FFF2-40B4-BE49-F238E27FC236}">
                <a16:creationId xmlns:a16="http://schemas.microsoft.com/office/drawing/2014/main" id="{3D65ED8F-4F93-2E3D-E1FD-F4CF41E0CFC6}"/>
              </a:ext>
            </a:extLst>
          </p:cNvPr>
          <p:cNvSpPr txBox="1"/>
          <p:nvPr/>
        </p:nvSpPr>
        <p:spPr>
          <a:xfrm>
            <a:off x="190459" y="2493820"/>
            <a:ext cx="10642527" cy="4093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I casi particolari forniscono un’evidenza più o meno forte alla conclusione ma non necessariamente ne garantiscono la probabilità che si verifichi. Questo tipo di ragionamento è più di tipo probabilistico. </a:t>
            </a:r>
            <a:endParaRPr sz="2000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Tipologia di apprendimento basato sulle osservazioni</a:t>
            </a:r>
            <a:endParaRPr sz="2000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 b="1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Caso particolare: </a:t>
            </a:r>
            <a:r>
              <a:rPr lang="it-IT" sz="2000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Socrate era un uomo. </a:t>
            </a:r>
            <a:endParaRPr sz="2000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 b="1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Risultato: </a:t>
            </a:r>
            <a:r>
              <a:rPr lang="it-IT" sz="2000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Socrate mori. </a:t>
            </a:r>
            <a:endParaRPr sz="2000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 b="1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Regola: </a:t>
            </a:r>
            <a:r>
              <a:rPr lang="it-IT" sz="2000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Tutti gli uomini sono mortali. </a:t>
            </a:r>
            <a:endParaRPr sz="2000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 </a:t>
            </a:r>
            <a:endParaRPr sz="2000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La forma più comune di ragionamento induttivo è la </a:t>
            </a:r>
            <a:r>
              <a:rPr lang="it-IT" sz="2000" b="1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generalizzazione</a:t>
            </a:r>
            <a:r>
              <a:rPr lang="it-IT" sz="2000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con cui otteniamo informazioni su un gruppo di cose, persone, eventi, oggetti e così via esaminando una porzione o campione di quel gruppo. </a:t>
            </a:r>
            <a:endParaRPr sz="2000" dirty="0"/>
          </a:p>
        </p:txBody>
      </p:sp>
    </p:spTree>
    <p:extLst>
      <p:ext uri="{BB962C8B-B14F-4D97-AF65-F5344CB8AC3E}">
        <p14:creationId xmlns:p14="http://schemas.microsoft.com/office/powerpoint/2010/main" val="16732436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tangolo 5">
            <a:extLst>
              <a:ext uri="{FF2B5EF4-FFF2-40B4-BE49-F238E27FC236}">
                <a16:creationId xmlns:a16="http://schemas.microsoft.com/office/drawing/2014/main" id="{BC1AF5C6-573B-41EF-843C-3A4A35B09846}"/>
              </a:ext>
            </a:extLst>
          </p:cNvPr>
          <p:cNvSpPr/>
          <p:nvPr/>
        </p:nvSpPr>
        <p:spPr>
          <a:xfrm>
            <a:off x="9318942" y="6172200"/>
            <a:ext cx="2873058" cy="647700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57FC8A8E-EE16-4EAA-89C9-E01377B30AE0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/>
            <a:endParaRPr lang="it-IT" sz="2800" dirty="0">
              <a:solidFill>
                <a:srgbClr val="002060"/>
              </a:solidFill>
              <a:cs typeface="Calibri" panose="020F0502020204030204" pitchFamily="34" charset="0"/>
            </a:endParaRPr>
          </a:p>
          <a:p>
            <a:pPr algn="just"/>
            <a:r>
              <a:rPr lang="it-IT" sz="2800" dirty="0">
                <a:solidFill>
                  <a:srgbClr val="002060"/>
                </a:solidFill>
                <a:cs typeface="Calibri" panose="020F0502020204030204" pitchFamily="34" charset="0"/>
              </a:rPr>
              <a:t>Si traduce «apprendimento delle macchine» o «apprendimento automatico».</a:t>
            </a:r>
          </a:p>
          <a:p>
            <a:pPr algn="just"/>
            <a:endParaRPr lang="it-IT" sz="2800" dirty="0">
              <a:solidFill>
                <a:srgbClr val="002060"/>
              </a:solidFill>
              <a:cs typeface="Calibri" panose="020F0502020204030204" pitchFamily="34" charset="0"/>
            </a:endParaRPr>
          </a:p>
          <a:p>
            <a:pPr algn="just"/>
            <a:r>
              <a:rPr lang="it-IT" sz="2800" dirty="0">
                <a:solidFill>
                  <a:srgbClr val="002060"/>
                </a:solidFill>
                <a:cs typeface="Calibri" panose="020F0502020204030204" pitchFamily="34" charset="0"/>
              </a:rPr>
              <a:t>E’ il “campo di studio che dà ai computer l’abilità di apprendere senza essere stati esplicitamente programmati”. (Arthur Samuel 1959)</a:t>
            </a:r>
          </a:p>
        </p:txBody>
      </p:sp>
      <p:sp>
        <p:nvSpPr>
          <p:cNvPr id="4" name="Titolo 3">
            <a:extLst>
              <a:ext uri="{FF2B5EF4-FFF2-40B4-BE49-F238E27FC236}">
                <a16:creationId xmlns:a16="http://schemas.microsoft.com/office/drawing/2014/main" id="{DBC1C3C5-42DA-4D0A-9A6F-D368F1F6BB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5400" dirty="0">
                <a:ln w="6350" cap="sq" cmpd="sng">
                  <a:solidFill>
                    <a:srgbClr val="92D050"/>
                  </a:solidFill>
                  <a:bevel/>
                </a:ln>
                <a:latin typeface="Calibri"/>
                <a:cs typeface="Calibri"/>
              </a:rPr>
              <a:t>Machine Learning: cos’è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87559C27-9A91-47A7-B69C-D32700AB72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89108" y="4882360"/>
            <a:ext cx="1966363" cy="178129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425324640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57FC8A8E-EE16-4EAA-89C9-E01377B30AE0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781050" y="1831617"/>
            <a:ext cx="10629900" cy="4268788"/>
          </a:xfrm>
        </p:spPr>
        <p:txBody>
          <a:bodyPr/>
          <a:lstStyle/>
          <a:p>
            <a:pPr marL="76200" indent="0" algn="just">
              <a:buNone/>
            </a:pPr>
            <a:r>
              <a:rPr lang="it-IT" sz="2800" dirty="0">
                <a:cs typeface="Calibri" panose="020F0502020204030204" pitchFamily="34" charset="0"/>
              </a:rPr>
              <a:t>Il Machine learning è un insieme di differenti meccanismi che permettono a una macchina “intelligente” di migliorare le proprie capacità e prestazioni nel tempo attraverso diversi tipi di</a:t>
            </a:r>
            <a:r>
              <a:rPr lang="it-IT" sz="2800" dirty="0">
                <a:solidFill>
                  <a:schemeClr val="tx1">
                    <a:lumMod val="90000"/>
                    <a:lumOff val="10000"/>
                  </a:schemeClr>
                </a:solidFill>
                <a:cs typeface="Calibri" panose="020F0502020204030204" pitchFamily="34" charset="0"/>
              </a:rPr>
              <a:t> </a:t>
            </a:r>
            <a:r>
              <a:rPr lang="it-IT" sz="2800" dirty="0">
                <a:solidFill>
                  <a:srgbClr val="FF0000"/>
                </a:solidFill>
                <a:cs typeface="Calibri" panose="020F0502020204030204" pitchFamily="34" charset="0"/>
              </a:rPr>
              <a:t>«apprendimento»</a:t>
            </a:r>
          </a:p>
          <a:p>
            <a:endParaRPr lang="it-IT" dirty="0"/>
          </a:p>
        </p:txBody>
      </p:sp>
      <p:sp>
        <p:nvSpPr>
          <p:cNvPr id="4" name="Titolo 3">
            <a:extLst>
              <a:ext uri="{FF2B5EF4-FFF2-40B4-BE49-F238E27FC236}">
                <a16:creationId xmlns:a16="http://schemas.microsoft.com/office/drawing/2014/main" id="{DBC1C3C5-42DA-4D0A-9A6F-D368F1F6BB1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85750" y="71438"/>
            <a:ext cx="11906250" cy="928687"/>
          </a:xfrm>
        </p:spPr>
        <p:txBody>
          <a:bodyPr/>
          <a:lstStyle/>
          <a:p>
            <a:r>
              <a:rPr lang="it-IT" sz="5400" dirty="0">
                <a:ln w="6350" cap="sq" cmpd="sng">
                  <a:solidFill>
                    <a:srgbClr val="92D050"/>
                  </a:solidFill>
                  <a:bevel/>
                </a:ln>
                <a:latin typeface="Calibri"/>
                <a:cs typeface="Calibri"/>
              </a:rPr>
              <a:t>Machine Learning in sintesi</a:t>
            </a: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1F263ED3-A696-406D-B30C-7079309D753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781" b="6141"/>
          <a:stretch/>
        </p:blipFill>
        <p:spPr>
          <a:xfrm>
            <a:off x="3420256" y="3801527"/>
            <a:ext cx="5351488" cy="2883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542812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85B60EC7-4DC9-4F74-9512-58BDB54C7CBA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1562100" y="1000125"/>
            <a:ext cx="10629900" cy="1873704"/>
          </a:xfrm>
        </p:spPr>
        <p:txBody>
          <a:bodyPr/>
          <a:lstStyle/>
          <a:p>
            <a:r>
              <a:rPr lang="it-IT" sz="2000" dirty="0">
                <a:solidFill>
                  <a:srgbClr val="002060"/>
                </a:solidFill>
                <a:cs typeface="Calibri" panose="020F0502020204030204" pitchFamily="34" charset="0"/>
              </a:rPr>
              <a:t>A seconda del tipo di “conoscenza” che ci attendiamo, gli algoritmi possono utilizzare diverse metodologie di apprendimento:</a:t>
            </a:r>
          </a:p>
          <a:p>
            <a:pPr lvl="1"/>
            <a:r>
              <a:rPr lang="it-IT" sz="2000" b="1" i="1" dirty="0" err="1">
                <a:solidFill>
                  <a:srgbClr val="002060"/>
                </a:solidFill>
                <a:cs typeface="Calibri" panose="020F0502020204030204" pitchFamily="34" charset="0"/>
              </a:rPr>
              <a:t>supervised</a:t>
            </a:r>
            <a:r>
              <a:rPr lang="it-IT" sz="2000" b="1" i="1" dirty="0">
                <a:solidFill>
                  <a:srgbClr val="002060"/>
                </a:solidFill>
                <a:cs typeface="Calibri" panose="020F0502020204030204" pitchFamily="34" charset="0"/>
              </a:rPr>
              <a:t> learning </a:t>
            </a:r>
            <a:r>
              <a:rPr lang="it-IT" sz="2000" b="1" dirty="0">
                <a:solidFill>
                  <a:srgbClr val="002060"/>
                </a:solidFill>
                <a:cs typeface="Calibri" panose="020F0502020204030204" pitchFamily="34" charset="0"/>
              </a:rPr>
              <a:t>o </a:t>
            </a:r>
            <a:r>
              <a:rPr lang="it-IT" sz="2000" b="1" dirty="0">
                <a:solidFill>
                  <a:srgbClr val="FF0000"/>
                </a:solidFill>
                <a:cs typeface="Calibri" panose="020F0502020204030204" pitchFamily="34" charset="0"/>
              </a:rPr>
              <a:t>apprendimento supervisionato</a:t>
            </a:r>
            <a:r>
              <a:rPr lang="it-IT" sz="2000" b="1" dirty="0">
                <a:solidFill>
                  <a:schemeClr val="tx1">
                    <a:lumMod val="90000"/>
                    <a:lumOff val="10000"/>
                  </a:schemeClr>
                </a:solidFill>
                <a:cs typeface="Calibri" panose="020F0502020204030204" pitchFamily="34" charset="0"/>
              </a:rPr>
              <a:t>;</a:t>
            </a:r>
          </a:p>
          <a:p>
            <a:pPr lvl="1"/>
            <a:r>
              <a:rPr lang="it-IT" sz="2000" b="1" i="1" dirty="0" err="1">
                <a:solidFill>
                  <a:srgbClr val="002060"/>
                </a:solidFill>
                <a:cs typeface="Calibri" panose="020F0502020204030204" pitchFamily="34" charset="0"/>
              </a:rPr>
              <a:t>unsupervised</a:t>
            </a:r>
            <a:r>
              <a:rPr lang="it-IT" sz="2000" b="1" i="1" dirty="0">
                <a:solidFill>
                  <a:srgbClr val="002060"/>
                </a:solidFill>
                <a:cs typeface="Calibri" panose="020F0502020204030204" pitchFamily="34" charset="0"/>
              </a:rPr>
              <a:t> learning </a:t>
            </a:r>
            <a:r>
              <a:rPr lang="it-IT" sz="2000" b="1" dirty="0">
                <a:solidFill>
                  <a:srgbClr val="002060"/>
                </a:solidFill>
                <a:cs typeface="Calibri" panose="020F0502020204030204" pitchFamily="34" charset="0"/>
              </a:rPr>
              <a:t>o</a:t>
            </a:r>
            <a:r>
              <a:rPr lang="it-IT" sz="2000" b="1" dirty="0">
                <a:solidFill>
                  <a:schemeClr val="tx1">
                    <a:lumMod val="90000"/>
                    <a:lumOff val="10000"/>
                  </a:schemeClr>
                </a:solidFill>
                <a:cs typeface="Calibri" panose="020F0502020204030204" pitchFamily="34" charset="0"/>
              </a:rPr>
              <a:t> </a:t>
            </a:r>
            <a:r>
              <a:rPr lang="it-IT" sz="2000" b="1" dirty="0">
                <a:solidFill>
                  <a:srgbClr val="FF0000"/>
                </a:solidFill>
                <a:cs typeface="Calibri" panose="020F0502020204030204" pitchFamily="34" charset="0"/>
              </a:rPr>
              <a:t>apprendimento non supervisionato</a:t>
            </a:r>
            <a:r>
              <a:rPr lang="it-IT" sz="2000" b="1" dirty="0">
                <a:solidFill>
                  <a:schemeClr val="tx1">
                    <a:lumMod val="90000"/>
                    <a:lumOff val="10000"/>
                  </a:schemeClr>
                </a:solidFill>
                <a:cs typeface="Calibri" panose="020F0502020204030204" pitchFamily="34" charset="0"/>
              </a:rPr>
              <a:t>;</a:t>
            </a:r>
          </a:p>
          <a:p>
            <a:pPr lvl="1"/>
            <a:r>
              <a:rPr lang="it-IT" sz="2000" b="1" i="1" dirty="0" err="1">
                <a:solidFill>
                  <a:srgbClr val="002060"/>
                </a:solidFill>
                <a:cs typeface="Calibri" panose="020F0502020204030204" pitchFamily="34" charset="0"/>
              </a:rPr>
              <a:t>reinforcement</a:t>
            </a:r>
            <a:r>
              <a:rPr lang="it-IT" sz="2000" b="1" i="1" dirty="0">
                <a:solidFill>
                  <a:srgbClr val="002060"/>
                </a:solidFill>
                <a:cs typeface="Calibri" panose="020F0502020204030204" pitchFamily="34" charset="0"/>
              </a:rPr>
              <a:t> learning </a:t>
            </a:r>
            <a:r>
              <a:rPr lang="it-IT" sz="2000" b="1" dirty="0">
                <a:solidFill>
                  <a:srgbClr val="002060"/>
                </a:solidFill>
                <a:cs typeface="Calibri" panose="020F0502020204030204" pitchFamily="34" charset="0"/>
              </a:rPr>
              <a:t>o </a:t>
            </a:r>
            <a:r>
              <a:rPr lang="it-IT" sz="2000" b="1" dirty="0">
                <a:solidFill>
                  <a:srgbClr val="FF0000"/>
                </a:solidFill>
                <a:cs typeface="Calibri" panose="020F0502020204030204" pitchFamily="34" charset="0"/>
              </a:rPr>
              <a:t>apprendimento per rinforzo</a:t>
            </a:r>
            <a:r>
              <a:rPr lang="it-IT" sz="2000" b="1" dirty="0">
                <a:solidFill>
                  <a:schemeClr val="tx1">
                    <a:lumMod val="90000"/>
                    <a:lumOff val="10000"/>
                  </a:schemeClr>
                </a:solidFill>
                <a:cs typeface="Calibri" panose="020F0502020204030204" pitchFamily="34" charset="0"/>
              </a:rPr>
              <a:t>.</a:t>
            </a:r>
          </a:p>
          <a:p>
            <a:endParaRPr lang="it-IT" dirty="0"/>
          </a:p>
        </p:txBody>
      </p:sp>
      <p:sp>
        <p:nvSpPr>
          <p:cNvPr id="3" name="Titolo 2">
            <a:extLst>
              <a:ext uri="{FF2B5EF4-FFF2-40B4-BE49-F238E27FC236}">
                <a16:creationId xmlns:a16="http://schemas.microsoft.com/office/drawing/2014/main" id="{C60595D4-CC85-4766-846A-55B3F43424B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85750" y="71438"/>
            <a:ext cx="11906250" cy="928687"/>
          </a:xfrm>
        </p:spPr>
        <p:txBody>
          <a:bodyPr/>
          <a:lstStyle/>
          <a:p>
            <a:r>
              <a:rPr lang="it-IT" sz="5400" dirty="0">
                <a:ln w="6350" cap="sq" cmpd="sng">
                  <a:solidFill>
                    <a:srgbClr val="92D050"/>
                  </a:solidFill>
                  <a:bevel/>
                </a:ln>
                <a:latin typeface="Calibri"/>
                <a:cs typeface="Calibri"/>
              </a:rPr>
              <a:t>Tipologie di apprendimento</a:t>
            </a: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E4C83D52-8C98-4D4B-B71C-7477E254C7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1314" y="2873830"/>
            <a:ext cx="6772114" cy="3694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256686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osa sono le reti neurali? | IBM">
            <a:extLst>
              <a:ext uri="{FF2B5EF4-FFF2-40B4-BE49-F238E27FC236}">
                <a16:creationId xmlns:a16="http://schemas.microsoft.com/office/drawing/2014/main" id="{C109EA9A-4CB3-6C0B-9309-3FDD44BDFE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3062" y="3639550"/>
            <a:ext cx="3718234" cy="2082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10C784D-D2ED-C4B5-B657-DC7627A808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4AC33-936C-4DFF-AC50-C20B6F19B519}" type="datetime1">
              <a:rPr lang="it-IT" smtClean="0"/>
              <a:pPr/>
              <a:t>20/02/24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5B5C238-2890-CA22-69B2-68F29B6AAE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26EFC8E-02B6-90A3-86B5-E9A72CEDCD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C369A-BBFA-4FD8-9A88-B6427C1B968E}" type="slidenum">
              <a:rPr lang="it-IT" smtClean="0"/>
              <a:pPr/>
              <a:t>28</a:t>
            </a:fld>
            <a:endParaRPr lang="it-IT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B92CFB86-E200-0F5F-50FE-AC274A3BB34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85750" y="71438"/>
            <a:ext cx="11906250" cy="928687"/>
          </a:xfrm>
        </p:spPr>
        <p:txBody>
          <a:bodyPr/>
          <a:lstStyle/>
          <a:p>
            <a:r>
              <a:rPr lang="it-IT" dirty="0"/>
              <a:t>Deep learning e Reti Neurali</a:t>
            </a:r>
          </a:p>
        </p:txBody>
      </p:sp>
      <p:sp>
        <p:nvSpPr>
          <p:cNvPr id="8" name="Google Shape;132;p25">
            <a:extLst>
              <a:ext uri="{FF2B5EF4-FFF2-40B4-BE49-F238E27FC236}">
                <a16:creationId xmlns:a16="http://schemas.microsoft.com/office/drawing/2014/main" id="{E23138BF-2428-AD98-6F63-8B10C17F0D45}"/>
              </a:ext>
            </a:extLst>
          </p:cNvPr>
          <p:cNvSpPr txBox="1">
            <a:spLocks/>
          </p:cNvSpPr>
          <p:nvPr/>
        </p:nvSpPr>
        <p:spPr>
          <a:xfrm>
            <a:off x="-1" y="1458223"/>
            <a:ext cx="8347167" cy="4681319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65100" indent="0" algn="just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ts val="1000"/>
              <a:buFont typeface="Arial" pitchFamily="34" charset="0"/>
              <a:buNone/>
            </a:pPr>
            <a:r>
              <a:rPr lang="it-IT" sz="2000" dirty="0">
                <a:solidFill>
                  <a:schemeClr val="dk1"/>
                </a:solidFill>
                <a:highlight>
                  <a:srgbClr val="FFFFFF"/>
                </a:highlight>
              </a:rPr>
              <a:t>Il Deep learning (DL) </a:t>
            </a:r>
            <a:r>
              <a:rPr lang="it-IT" sz="2000" dirty="0">
                <a:solidFill>
                  <a:schemeClr val="dk1"/>
                </a:solidFill>
                <a:highlight>
                  <a:srgbClr val="FFFFFF"/>
                </a:highlight>
                <a:uFill>
                  <a:noFill/>
                </a:u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impiega le reti neurali</a:t>
            </a:r>
            <a:r>
              <a:rPr lang="it-IT" sz="2000" dirty="0">
                <a:solidFill>
                  <a:schemeClr val="dk1"/>
                </a:solidFill>
                <a:highlight>
                  <a:srgbClr val="FFFFFF"/>
                </a:highlight>
              </a:rPr>
              <a:t>, algoritmi progettati per imitare il cervello umano, che devono essere addestrate mediante grandi set di dati affinché apprendano modelli (anche complessi) e possano restituire previsioni accurate. </a:t>
            </a:r>
          </a:p>
          <a:p>
            <a:pPr marL="165100" indent="0" algn="just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ts val="1000"/>
              <a:buFont typeface="Arial" pitchFamily="34" charset="0"/>
              <a:buNone/>
            </a:pPr>
            <a:endParaRPr lang="it-IT" sz="2000" dirty="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165100" indent="0" algn="just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ts val="1000"/>
              <a:buFont typeface="Arial" pitchFamily="34" charset="0"/>
              <a:buNone/>
            </a:pPr>
            <a:r>
              <a:rPr lang="it-IT" sz="2000" dirty="0">
                <a:solidFill>
                  <a:schemeClr val="dk1"/>
                </a:solidFill>
                <a:highlight>
                  <a:srgbClr val="FFFFFF"/>
                </a:highlight>
              </a:rPr>
              <a:t>Una rete neurale artificiale è un sistema che usa algoritmi al fine di riconoscere le relazioni tra dati così come farebbe un cervello umano nel valutare e creare relazioni valutando l’ambiente circostante. </a:t>
            </a:r>
          </a:p>
        </p:txBody>
      </p:sp>
      <p:pic>
        <p:nvPicPr>
          <p:cNvPr id="1026" name="Picture 2" descr="What Is Deep Learning and How Will It Change Healthcare?">
            <a:extLst>
              <a:ext uri="{FF2B5EF4-FFF2-40B4-BE49-F238E27FC236}">
                <a16:creationId xmlns:a16="http://schemas.microsoft.com/office/drawing/2014/main" id="{AED31B15-F7CB-8821-62D9-C8195D9592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9945" y="1363813"/>
            <a:ext cx="3262055" cy="1890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0573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BECFB4A-DD12-375E-E386-1A289C2D40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4AC33-936C-4DFF-AC50-C20B6F19B519}" type="datetime1">
              <a:rPr lang="it-IT" smtClean="0"/>
              <a:pPr/>
              <a:t>20/02/24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422D176-205A-F4F4-98C7-9D64F3ACB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F561221-5C8B-ACF3-8E31-4A8F2E4754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C369A-BBFA-4FD8-9A88-B6427C1B968E}" type="slidenum">
              <a:rPr lang="it-IT" smtClean="0"/>
              <a:pPr/>
              <a:t>29</a:t>
            </a:fld>
            <a:endParaRPr lang="it-IT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750CAC0-ECFB-8B12-B574-F5B346DA7A08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1177925"/>
            <a:ext cx="11536363" cy="5172075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it-IT" sz="2400" b="0" i="0" dirty="0">
              <a:solidFill>
                <a:srgbClr val="040C28"/>
              </a:solidFill>
              <a:effectLst/>
              <a:latin typeface="Google Sans"/>
            </a:endParaRPr>
          </a:p>
          <a:p>
            <a:r>
              <a:rPr lang="it-IT" sz="2400" b="1" i="0" dirty="0">
                <a:solidFill>
                  <a:srgbClr val="616161"/>
                </a:solidFill>
                <a:effectLst/>
                <a:latin typeface="Open Sans" panose="020B0606030504020204" pitchFamily="34" charset="0"/>
              </a:rPr>
              <a:t>Entrambi gli approcci, presi singolarmente hanno dimostrato di avere dei punti deboli</a:t>
            </a:r>
            <a:r>
              <a:rPr lang="it-IT" sz="2400" b="0" i="0" dirty="0">
                <a:solidFill>
                  <a:srgbClr val="616161"/>
                </a:solidFill>
                <a:effectLst/>
                <a:latin typeface="Open Sans" panose="020B0606030504020204" pitchFamily="34" charset="0"/>
              </a:rPr>
              <a:t>: la simbolica si interrompe quando non è esplicitamente programmata per il contesto applicativo, la rete neurale produce risultati inattesi quando incontra qualcosa di nuovo rispetto agli esempi con cui è stata addestrata e in generale non è in grado di simulare il pensiero astratto.</a:t>
            </a:r>
          </a:p>
          <a:p>
            <a:endParaRPr lang="it-IT" sz="2400" b="0" i="0" dirty="0">
              <a:solidFill>
                <a:srgbClr val="616161"/>
              </a:solidFill>
              <a:effectLst/>
              <a:latin typeface="Open Sans" panose="020B0606030504020204" pitchFamily="34" charset="0"/>
            </a:endParaRPr>
          </a:p>
          <a:p>
            <a:r>
              <a:rPr lang="it-IT" sz="2400" b="0" i="0" dirty="0">
                <a:solidFill>
                  <a:srgbClr val="616161"/>
                </a:solidFill>
                <a:effectLst/>
                <a:latin typeface="Open Sans" panose="020B0606030504020204" pitchFamily="34" charset="0"/>
              </a:rPr>
              <a:t>La combinazione di entrambi sembra la via migliore per superare situazioni di stallo</a:t>
            </a:r>
          </a:p>
          <a:p>
            <a:endParaRPr lang="it-IT" sz="2400" dirty="0">
              <a:solidFill>
                <a:srgbClr val="616161"/>
              </a:solidFill>
              <a:latin typeface="Open Sans" panose="020B0606030504020204" pitchFamily="34" charset="0"/>
            </a:endParaRPr>
          </a:p>
          <a:p>
            <a:r>
              <a:rPr lang="it-IT" sz="2400" b="0" i="0" dirty="0">
                <a:solidFill>
                  <a:srgbClr val="616161"/>
                </a:solidFill>
                <a:effectLst/>
                <a:latin typeface="Open Sans" panose="020B0606030504020204" pitchFamily="34" charset="0"/>
              </a:rPr>
              <a:t>la ricerca si sposta verso modelli ibridi (</a:t>
            </a:r>
            <a:r>
              <a:rPr lang="it-IT" sz="2400" b="1" i="0" dirty="0">
                <a:solidFill>
                  <a:srgbClr val="616161"/>
                </a:solidFill>
                <a:effectLst/>
                <a:latin typeface="Open Sans" panose="020B0606030504020204" pitchFamily="34" charset="0"/>
              </a:rPr>
              <a:t>approcci neuro-simbolici</a:t>
            </a:r>
            <a:r>
              <a:rPr lang="it-IT" sz="2400" b="0" i="0" dirty="0">
                <a:solidFill>
                  <a:srgbClr val="616161"/>
                </a:solidFill>
                <a:effectLst/>
                <a:latin typeface="Open Sans" panose="020B0606030504020204" pitchFamily="34" charset="0"/>
              </a:rPr>
              <a:t>) di intelligenza artificiale che comprendano semplici relazioni tra oggetti e le relative spiegazioni con la semplicità di un essere umano.</a:t>
            </a:r>
            <a:endParaRPr lang="it-IT" sz="2400" dirty="0"/>
          </a:p>
          <a:p>
            <a:endParaRPr lang="it-IT" sz="2400" b="0" i="0" dirty="0">
              <a:solidFill>
                <a:srgbClr val="040C28"/>
              </a:solidFill>
              <a:effectLst/>
              <a:latin typeface="Google Sans"/>
            </a:endParaRPr>
          </a:p>
          <a:p>
            <a:endParaRPr lang="it-IT" sz="2400" b="0" i="0" dirty="0">
              <a:solidFill>
                <a:srgbClr val="040C28"/>
              </a:solidFill>
              <a:effectLst/>
              <a:latin typeface="Google Sans"/>
            </a:endParaRPr>
          </a:p>
          <a:p>
            <a:endParaRPr lang="it-IT" sz="2400"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F9C33915-ED14-35BB-126D-0711D8D327F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85750" y="71438"/>
            <a:ext cx="11906250" cy="928687"/>
          </a:xfrm>
        </p:spPr>
        <p:txBody>
          <a:bodyPr/>
          <a:lstStyle/>
          <a:p>
            <a:r>
              <a:rPr lang="it-IT" dirty="0"/>
              <a:t>Approcci ibridi</a:t>
            </a:r>
          </a:p>
        </p:txBody>
      </p:sp>
    </p:spTree>
    <p:extLst>
      <p:ext uri="{BB962C8B-B14F-4D97-AF65-F5344CB8AC3E}">
        <p14:creationId xmlns:p14="http://schemas.microsoft.com/office/powerpoint/2010/main" val="134264848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data 2">
            <a:extLst>
              <a:ext uri="{FF2B5EF4-FFF2-40B4-BE49-F238E27FC236}">
                <a16:creationId xmlns:a16="http://schemas.microsoft.com/office/drawing/2014/main" id="{997DEBA9-D759-9AD1-53DA-35352C8A80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7FB82-401F-4AF8-87CE-17D3B5354916}" type="datetime1">
              <a:rPr lang="it-IT" smtClean="0"/>
              <a:pPr/>
              <a:t>20/02/24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65341BCA-2FBE-292A-7464-635636C885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C8D325AF-E1AA-8B05-8E0E-CE3FC0EB8C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C369A-BBFA-4FD8-9A88-B6427C1B968E}" type="slidenum">
              <a:rPr lang="it-IT" smtClean="0"/>
              <a:pPr/>
              <a:t>30</a:t>
            </a:fld>
            <a:endParaRPr lang="it-IT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B0A61749-9470-5AED-47A2-2463758C289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85750" y="158750"/>
            <a:ext cx="11906250" cy="928688"/>
          </a:xfrm>
        </p:spPr>
        <p:txBody>
          <a:bodyPr/>
          <a:lstStyle/>
          <a:p>
            <a:r>
              <a:rPr kumimoji="0" lang="it-IT" sz="3600" b="1" i="0" u="none" strike="noStrike" kern="0" cap="none" spc="0" normalizeH="0" baseline="0" noProof="0" dirty="0">
                <a:ln>
                  <a:noFill/>
                </a:ln>
                <a:solidFill>
                  <a:srgbClr val="007BB6"/>
                </a:solidFill>
                <a:effectLst/>
                <a:uLnTx/>
                <a:uFillTx/>
                <a:latin typeface="Raleway"/>
                <a:sym typeface="Raleway"/>
              </a:rPr>
              <a:t>AI nelle nostre vite:</a:t>
            </a:r>
            <a:endParaRPr lang="it-IT" dirty="0"/>
          </a:p>
        </p:txBody>
      </p:sp>
      <p:pic>
        <p:nvPicPr>
          <p:cNvPr id="8" name="Google Shape;181;p10" descr="Netflix Italia | Gratis | Programmazione | Costo Abbonamento | Catalogo |  Film | Come Condividere | Apk | SmartWorld">
            <a:extLst>
              <a:ext uri="{FF2B5EF4-FFF2-40B4-BE49-F238E27FC236}">
                <a16:creationId xmlns:a16="http://schemas.microsoft.com/office/drawing/2014/main" id="{4245C549-F898-48CA-A6DE-2A814A96A4E0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146677" y="2673270"/>
            <a:ext cx="6904607" cy="324631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182;p10">
            <a:extLst>
              <a:ext uri="{FF2B5EF4-FFF2-40B4-BE49-F238E27FC236}">
                <a16:creationId xmlns:a16="http://schemas.microsoft.com/office/drawing/2014/main" id="{296B6F29-DCBD-9E79-FD9A-787FFFC220DE}"/>
              </a:ext>
            </a:extLst>
          </p:cNvPr>
          <p:cNvSpPr txBox="1"/>
          <p:nvPr/>
        </p:nvSpPr>
        <p:spPr>
          <a:xfrm>
            <a:off x="694508" y="2107768"/>
            <a:ext cx="4091939" cy="3485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marR="0" lvl="0" indent="-228600" algn="just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7BB6"/>
              </a:buClr>
              <a:buSzPts val="1800"/>
              <a:buFont typeface="Arial"/>
              <a:buChar char="•"/>
            </a:pPr>
            <a:r>
              <a:rPr lang="it-IT" b="1" dirty="0" err="1">
                <a:solidFill>
                  <a:srgbClr val="007BB6"/>
                </a:solidFill>
                <a:latin typeface="Raleway"/>
                <a:ea typeface="Raleway"/>
                <a:cs typeface="Raleway"/>
                <a:sym typeface="Raleway"/>
              </a:rPr>
              <a:t>Recommended</a:t>
            </a:r>
            <a:r>
              <a:rPr lang="it-IT" b="1" dirty="0">
                <a:solidFill>
                  <a:srgbClr val="007BB6"/>
                </a:solidFill>
                <a:latin typeface="Raleway"/>
                <a:ea typeface="Raleway"/>
                <a:cs typeface="Raleway"/>
                <a:sym typeface="Raleway"/>
              </a:rPr>
              <a:t> systems</a:t>
            </a:r>
            <a:r>
              <a:rPr lang="it-IT" b="1" dirty="0">
                <a:solidFill>
                  <a:srgbClr val="0070C0"/>
                </a:solidFill>
                <a:latin typeface="Raleway"/>
                <a:ea typeface="Raleway"/>
                <a:cs typeface="Raleway"/>
                <a:sym typeface="Raleway"/>
              </a:rPr>
              <a:t>:</a:t>
            </a:r>
            <a:endParaRPr dirty="0"/>
          </a:p>
          <a:p>
            <a:pPr marL="228600" marR="0" lvl="0" indent="-228600" algn="just" rtl="0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it-IT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Netflix: l’AI ci suggerisce che film vedere in base ai nostri gusti, rispetto a ciò che ho visto precedentemente, per maggiore tempo, o che ho valutato. Su di questo il modello viene adattato alle esigenze dell’utente. </a:t>
            </a:r>
            <a:endParaRPr dirty="0"/>
          </a:p>
          <a:p>
            <a:pPr marL="228600" marR="0" lvl="0" indent="-228600" algn="just" rtl="0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it-IT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Suggerimenti Instagram, </a:t>
            </a:r>
            <a:r>
              <a:rPr lang="it-IT" dirty="0" err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Tiktok</a:t>
            </a:r>
            <a:r>
              <a:rPr lang="it-IT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e Facebook (es. persone che potresti </a:t>
            </a:r>
            <a:r>
              <a:rPr lang="it-IT" dirty="0" err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cooscere</a:t>
            </a:r>
            <a:r>
              <a:rPr lang="it-IT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)</a:t>
            </a:r>
            <a:endParaRPr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  <p:extLst>
      <p:ext uri="{BB962C8B-B14F-4D97-AF65-F5344CB8AC3E}">
        <p14:creationId xmlns:p14="http://schemas.microsoft.com/office/powerpoint/2010/main" val="70187643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data 2">
            <a:extLst>
              <a:ext uri="{FF2B5EF4-FFF2-40B4-BE49-F238E27FC236}">
                <a16:creationId xmlns:a16="http://schemas.microsoft.com/office/drawing/2014/main" id="{997DEBA9-D759-9AD1-53DA-35352C8A80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7FB82-401F-4AF8-87CE-17D3B5354916}" type="datetime1">
              <a:rPr lang="it-IT" smtClean="0"/>
              <a:pPr/>
              <a:t>20/02/24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65341BCA-2FBE-292A-7464-635636C885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C8D325AF-E1AA-8B05-8E0E-CE3FC0EB8C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C369A-BBFA-4FD8-9A88-B6427C1B968E}" type="slidenum">
              <a:rPr lang="it-IT" smtClean="0"/>
              <a:pPr/>
              <a:t>31</a:t>
            </a:fld>
            <a:endParaRPr lang="it-IT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B0A61749-9470-5AED-47A2-2463758C289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85750" y="158750"/>
            <a:ext cx="11906250" cy="928688"/>
          </a:xfrm>
        </p:spPr>
        <p:txBody>
          <a:bodyPr/>
          <a:lstStyle/>
          <a:p>
            <a:r>
              <a:rPr kumimoji="0" lang="it-IT" sz="3600" b="1" i="0" u="none" strike="noStrike" kern="0" cap="none" spc="0" normalizeH="0" baseline="0" noProof="0" dirty="0">
                <a:ln>
                  <a:noFill/>
                </a:ln>
                <a:solidFill>
                  <a:srgbClr val="007BB6"/>
                </a:solidFill>
                <a:effectLst/>
                <a:uLnTx/>
                <a:uFillTx/>
                <a:latin typeface="Raleway"/>
                <a:sym typeface="Raleway"/>
              </a:rPr>
              <a:t>AI nelle nostre vite:</a:t>
            </a:r>
            <a:endParaRPr lang="it-IT" dirty="0"/>
          </a:p>
        </p:txBody>
      </p:sp>
      <p:sp>
        <p:nvSpPr>
          <p:cNvPr id="6" name="Google Shape;193;p11">
            <a:extLst>
              <a:ext uri="{FF2B5EF4-FFF2-40B4-BE49-F238E27FC236}">
                <a16:creationId xmlns:a16="http://schemas.microsoft.com/office/drawing/2014/main" id="{9D67CF31-51DC-E653-4A17-482A8A31E390}"/>
              </a:ext>
            </a:extLst>
          </p:cNvPr>
          <p:cNvSpPr txBox="1"/>
          <p:nvPr/>
        </p:nvSpPr>
        <p:spPr>
          <a:xfrm>
            <a:off x="851263" y="2158074"/>
            <a:ext cx="4091939" cy="3485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marR="0" lvl="0" indent="-228600" algn="just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7BB6"/>
              </a:buClr>
              <a:buSzPts val="1800"/>
              <a:buFont typeface="Arial"/>
              <a:buChar char="•"/>
            </a:pPr>
            <a:r>
              <a:rPr lang="it-IT" sz="2400" b="1" dirty="0" err="1">
                <a:solidFill>
                  <a:srgbClr val="007BB6"/>
                </a:solidFill>
                <a:latin typeface="Raleway"/>
                <a:ea typeface="Raleway"/>
                <a:cs typeface="Raleway"/>
                <a:sym typeface="Raleway"/>
              </a:rPr>
              <a:t>Facial</a:t>
            </a:r>
            <a:r>
              <a:rPr lang="it-IT" sz="2400" b="1" dirty="0">
                <a:solidFill>
                  <a:srgbClr val="007BB6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it-IT" sz="2400" b="1" dirty="0" err="1">
                <a:solidFill>
                  <a:srgbClr val="007BB6"/>
                </a:solidFill>
                <a:latin typeface="Raleway"/>
                <a:ea typeface="Raleway"/>
                <a:cs typeface="Raleway"/>
                <a:sym typeface="Raleway"/>
              </a:rPr>
              <a:t>Recognition</a:t>
            </a:r>
            <a:r>
              <a:rPr lang="it-IT" sz="2400" b="1" dirty="0">
                <a:solidFill>
                  <a:srgbClr val="007BB6"/>
                </a:solidFill>
                <a:latin typeface="Raleway"/>
                <a:ea typeface="Raleway"/>
                <a:cs typeface="Raleway"/>
                <a:sym typeface="Raleway"/>
              </a:rPr>
              <a:t>: </a:t>
            </a:r>
            <a:r>
              <a:rPr lang="it-IT" sz="2400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per sbloccare I telefoni cellulari, il dispositivo acquisisce i dettagli che si sbloccherà soltanto nel momento in cui il volto è quello del proprietario, o delle altre persone autorizzate ad accedervi</a:t>
            </a:r>
            <a:r>
              <a:rPr lang="it-IT" sz="2400" b="1" dirty="0">
                <a:solidFill>
                  <a:srgbClr val="0070C0"/>
                </a:solidFill>
                <a:latin typeface="Raleway"/>
                <a:ea typeface="Raleway"/>
                <a:cs typeface="Raleway"/>
                <a:sym typeface="Raleway"/>
              </a:rPr>
              <a:t>. </a:t>
            </a:r>
            <a:endParaRPr sz="2400" dirty="0"/>
          </a:p>
          <a:p>
            <a:pPr marL="228600" marR="0" lvl="0" indent="-114300" algn="just" rtl="0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2400" b="1" dirty="0">
              <a:solidFill>
                <a:srgbClr val="0070C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228600" marR="0" lvl="0" indent="-114300" algn="just" rtl="0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2400" b="1" dirty="0">
              <a:solidFill>
                <a:srgbClr val="0070C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7" name="Google Shape;195;p11">
            <a:extLst>
              <a:ext uri="{FF2B5EF4-FFF2-40B4-BE49-F238E27FC236}">
                <a16:creationId xmlns:a16="http://schemas.microsoft.com/office/drawing/2014/main" id="{A63134B8-7EF6-AE79-1762-3A97C375771F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658038" y="2061209"/>
            <a:ext cx="5294376" cy="2779548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96;p11">
            <a:extLst>
              <a:ext uri="{FF2B5EF4-FFF2-40B4-BE49-F238E27FC236}">
                <a16:creationId xmlns:a16="http://schemas.microsoft.com/office/drawing/2014/main" id="{3D21D250-690E-0DE4-7464-D168B8C951CE}"/>
              </a:ext>
            </a:extLst>
          </p:cNvPr>
          <p:cNvSpPr txBox="1"/>
          <p:nvPr/>
        </p:nvSpPr>
        <p:spPr>
          <a:xfrm>
            <a:off x="5343144" y="5115030"/>
            <a:ext cx="609600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it-IT" sz="18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Immagine da </a:t>
            </a:r>
            <a:r>
              <a:rPr lang="it-IT" sz="1800" u="sng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https://support.apple.com/it-it/HT208109</a:t>
            </a:r>
            <a:r>
              <a:rPr lang="it-IT" sz="18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.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3874602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data 2">
            <a:extLst>
              <a:ext uri="{FF2B5EF4-FFF2-40B4-BE49-F238E27FC236}">
                <a16:creationId xmlns:a16="http://schemas.microsoft.com/office/drawing/2014/main" id="{5973AD23-125A-D48E-AF33-64B45793D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7FB82-401F-4AF8-87CE-17D3B5354916}" type="datetime1">
              <a:rPr lang="it-IT" smtClean="0"/>
              <a:pPr/>
              <a:t>20/02/24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94581E03-8FFF-8FB5-33CB-9BE4484DC9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8976EC92-9315-A5A1-5C30-29948E0075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C369A-BBFA-4FD8-9A88-B6427C1B968E}" type="slidenum">
              <a:rPr lang="it-IT" smtClean="0"/>
              <a:pPr/>
              <a:t>32</a:t>
            </a:fld>
            <a:endParaRPr lang="it-IT"/>
          </a:p>
        </p:txBody>
      </p:sp>
      <p:sp>
        <p:nvSpPr>
          <p:cNvPr id="9" name="Titolo 1">
            <a:extLst>
              <a:ext uri="{FF2B5EF4-FFF2-40B4-BE49-F238E27FC236}">
                <a16:creationId xmlns:a16="http://schemas.microsoft.com/office/drawing/2014/main" id="{DEDA9A8C-9D73-328A-2BF1-0C98E5D087C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85750" y="71438"/>
            <a:ext cx="11906250" cy="928687"/>
          </a:xfrm>
        </p:spPr>
        <p:txBody>
          <a:bodyPr/>
          <a:lstStyle/>
          <a:p>
            <a:r>
              <a:rPr kumimoji="0" lang="it-IT" sz="3600" b="1" i="0" u="none" strike="noStrike" kern="0" cap="none" spc="0" normalizeH="0" baseline="0" noProof="0" dirty="0">
                <a:ln>
                  <a:noFill/>
                </a:ln>
                <a:solidFill>
                  <a:srgbClr val="007BB6"/>
                </a:solidFill>
                <a:effectLst/>
                <a:uLnTx/>
                <a:uFillTx/>
                <a:latin typeface="Raleway"/>
                <a:sym typeface="Raleway"/>
              </a:rPr>
              <a:t>AI nelle nostre vite:</a:t>
            </a:r>
            <a:endParaRPr lang="it-IT" dirty="0"/>
          </a:p>
        </p:txBody>
      </p:sp>
      <p:sp>
        <p:nvSpPr>
          <p:cNvPr id="6" name="Google Shape;206;p12">
            <a:extLst>
              <a:ext uri="{FF2B5EF4-FFF2-40B4-BE49-F238E27FC236}">
                <a16:creationId xmlns:a16="http://schemas.microsoft.com/office/drawing/2014/main" id="{0A62E358-D2C0-C45F-B60B-7F62931D22E6}"/>
              </a:ext>
            </a:extLst>
          </p:cNvPr>
          <p:cNvSpPr txBox="1"/>
          <p:nvPr/>
        </p:nvSpPr>
        <p:spPr>
          <a:xfrm>
            <a:off x="563880" y="1932342"/>
            <a:ext cx="4091939" cy="3485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marR="0" lvl="0" indent="-228600" algn="just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1800"/>
              <a:buFont typeface="Arial"/>
              <a:buChar char="•"/>
            </a:pPr>
            <a:r>
              <a:rPr lang="it-IT" sz="2400" b="1" dirty="0">
                <a:solidFill>
                  <a:srgbClr val="0070C0"/>
                </a:solidFill>
                <a:latin typeface="Raleway"/>
                <a:ea typeface="Raleway"/>
                <a:cs typeface="Raleway"/>
                <a:sym typeface="Raleway"/>
              </a:rPr>
              <a:t>Traduzione automatica: </a:t>
            </a:r>
            <a:r>
              <a:rPr lang="it-IT" sz="2400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Google </a:t>
            </a:r>
            <a:r>
              <a:rPr lang="it-IT" sz="2400" dirty="0" err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Translate</a:t>
            </a:r>
            <a:r>
              <a:rPr lang="it-IT" sz="2400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o </a:t>
            </a:r>
            <a:r>
              <a:rPr lang="it-IT" sz="2400" dirty="0" err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DeepL</a:t>
            </a:r>
            <a:r>
              <a:rPr lang="it-IT" sz="2400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 hanno dietro algoritmi di AI che traducono e danno senso alle frasi che scriviamo. </a:t>
            </a:r>
            <a:endParaRPr sz="2400" dirty="0"/>
          </a:p>
          <a:p>
            <a:pPr marL="228600" marR="0" lvl="0" indent="-228600" algn="just" rtl="0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it-IT" sz="2400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Da 5 anni fa ad ora anche </a:t>
            </a:r>
            <a:r>
              <a:rPr lang="it-IT" sz="2400" dirty="0" err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google</a:t>
            </a:r>
            <a:r>
              <a:rPr lang="it-IT" sz="2400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traduttore è migliorato moltissimo nelle performance. </a:t>
            </a:r>
            <a:endParaRPr sz="2400" dirty="0"/>
          </a:p>
          <a:p>
            <a:pPr marL="228600" marR="0" lvl="0" indent="-114300" algn="just" rtl="0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2400" b="1" dirty="0">
              <a:solidFill>
                <a:srgbClr val="0070C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228600" marR="0" lvl="0" indent="-114300" algn="just" rtl="0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2400" b="1" dirty="0">
              <a:solidFill>
                <a:srgbClr val="0070C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228600" marR="0" lvl="0" indent="-114300" algn="just" rtl="0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2400" b="1" dirty="0">
              <a:solidFill>
                <a:srgbClr val="0070C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7" name="Google Shape;208;p12" descr="Google Traduttore non è preciso quanto DeepL">
            <a:extLst>
              <a:ext uri="{FF2B5EF4-FFF2-40B4-BE49-F238E27FC236}">
                <a16:creationId xmlns:a16="http://schemas.microsoft.com/office/drawing/2014/main" id="{2E2245A1-0A74-00BA-ED1B-2FEE97F4856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169317" y="1932342"/>
            <a:ext cx="6574191" cy="3616707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209;p12">
            <a:extLst>
              <a:ext uri="{FF2B5EF4-FFF2-40B4-BE49-F238E27FC236}">
                <a16:creationId xmlns:a16="http://schemas.microsoft.com/office/drawing/2014/main" id="{1B24D9C3-3BD6-A42F-ABF5-E67808F71D5E}"/>
              </a:ext>
            </a:extLst>
          </p:cNvPr>
          <p:cNvSpPr txBox="1"/>
          <p:nvPr/>
        </p:nvSpPr>
        <p:spPr>
          <a:xfrm>
            <a:off x="5428488" y="5549049"/>
            <a:ext cx="6096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it-IT" sz="1800" u="sng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https://www.deepl.com/it/translator</a:t>
            </a:r>
            <a:endParaRPr sz="18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  <p:extLst>
      <p:ext uri="{BB962C8B-B14F-4D97-AF65-F5344CB8AC3E}">
        <p14:creationId xmlns:p14="http://schemas.microsoft.com/office/powerpoint/2010/main" val="311191541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magin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1120" y="1416400"/>
            <a:ext cx="1934525" cy="1865910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8434" name="Picture 2" descr="https://encrypted-tbn3.gstatic.com/images?q=tbn:ANd9GcSy5BDnfijbI9SVwHXRE4-JB2Z87jhgBSy7SZeXdnX5Dq--ft5ek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3722" y="3187408"/>
            <a:ext cx="1560682" cy="1485077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8438" name="Picture 6" descr="http://www.bitcity.it/immagini/news/2010/10/18/17868/tomtom-via-navigatore-gps-con-controllo-vocale-2.jpg?=1287407629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4800" y="4804249"/>
            <a:ext cx="1771610" cy="1263361"/>
          </a:xfrm>
          <a:prstGeom prst="rect">
            <a:avLst/>
          </a:prstGeom>
          <a:ln>
            <a:solidFill>
              <a:srgbClr val="727CA3"/>
            </a:solidFill>
          </a:ln>
          <a:effectLst/>
        </p:spPr>
      </p:pic>
      <p:sp>
        <p:nvSpPr>
          <p:cNvPr id="13" name="Callout: linea con barra in risalto 12"/>
          <p:cNvSpPr/>
          <p:nvPr/>
        </p:nvSpPr>
        <p:spPr>
          <a:xfrm>
            <a:off x="1614721" y="1657753"/>
            <a:ext cx="1764315" cy="739679"/>
          </a:xfrm>
          <a:prstGeom prst="accentCallout1">
            <a:avLst>
              <a:gd name="adj1" fmla="val 16594"/>
              <a:gd name="adj2" fmla="val 105303"/>
              <a:gd name="adj3" fmla="val 22644"/>
              <a:gd name="adj4" fmla="val 147692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tIns="180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09074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Auto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09074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senza conducente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" name="Callout: linea con barra in risalto 13"/>
          <p:cNvSpPr/>
          <p:nvPr/>
        </p:nvSpPr>
        <p:spPr>
          <a:xfrm>
            <a:off x="7523337" y="3239837"/>
            <a:ext cx="1639720" cy="739679"/>
          </a:xfrm>
          <a:prstGeom prst="accentCallout1">
            <a:avLst>
              <a:gd name="adj1" fmla="val 16594"/>
              <a:gd name="adj2" fmla="val 105303"/>
              <a:gd name="adj3" fmla="val 29832"/>
              <a:gd name="adj4" fmla="val 126315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tIns="180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09074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Elettrodomestici intelligenti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400" b="0" i="0" u="none" strike="noStrike" kern="1200" cap="none" spc="0" normalizeH="0" baseline="0" noProof="0" dirty="0">
              <a:ln>
                <a:noFill/>
              </a:ln>
              <a:solidFill>
                <a:srgbClr val="09074D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" name="Callout: linea con barra in risalto 16"/>
          <p:cNvSpPr/>
          <p:nvPr/>
        </p:nvSpPr>
        <p:spPr>
          <a:xfrm>
            <a:off x="6525081" y="4434410"/>
            <a:ext cx="1417541" cy="739679"/>
          </a:xfrm>
          <a:prstGeom prst="accentCallout1">
            <a:avLst>
              <a:gd name="adj1" fmla="val 28094"/>
              <a:gd name="adj2" fmla="val 106803"/>
              <a:gd name="adj3" fmla="val 66487"/>
              <a:gd name="adj4" fmla="val 133065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tIns="180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09074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Navigatori Adattativi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 rotWithShape="1">
          <a:blip r:embed="rId6"/>
          <a:srcRect l="49372" t="8021" r="9756"/>
          <a:stretch/>
        </p:blipFill>
        <p:spPr>
          <a:xfrm>
            <a:off x="7523337" y="1359626"/>
            <a:ext cx="1663200" cy="1642740"/>
          </a:xfrm>
          <a:prstGeom prst="rect">
            <a:avLst/>
          </a:prstGeom>
          <a:ln>
            <a:noFill/>
          </a:ln>
          <a:effectLst/>
        </p:spPr>
      </p:pic>
      <p:sp>
        <p:nvSpPr>
          <p:cNvPr id="15" name="Callout: linea con barra in risalto 14"/>
          <p:cNvSpPr/>
          <p:nvPr/>
        </p:nvSpPr>
        <p:spPr>
          <a:xfrm>
            <a:off x="9566864" y="2056314"/>
            <a:ext cx="1417541" cy="739679"/>
          </a:xfrm>
          <a:prstGeom prst="accentCallout1">
            <a:avLst>
              <a:gd name="adj1" fmla="val 18750"/>
              <a:gd name="adj2" fmla="val -8333"/>
              <a:gd name="adj3" fmla="val -27719"/>
              <a:gd name="adj4" fmla="val -41866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tIns="180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09074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Domotica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9" name="Immagine 18"/>
          <p:cNvPicPr>
            <a:picLocks noChangeAspect="1"/>
          </p:cNvPicPr>
          <p:nvPr/>
        </p:nvPicPr>
        <p:blipFill rotWithShape="1">
          <a:blip r:embed="rId7"/>
          <a:srcRect t="15011"/>
          <a:stretch/>
        </p:blipFill>
        <p:spPr>
          <a:xfrm>
            <a:off x="1836174" y="3282310"/>
            <a:ext cx="1321406" cy="1684582"/>
          </a:xfrm>
          <a:prstGeom prst="rect">
            <a:avLst/>
          </a:prstGeom>
          <a:ln>
            <a:noFill/>
          </a:ln>
          <a:effectLst/>
        </p:spPr>
      </p:pic>
      <p:sp>
        <p:nvSpPr>
          <p:cNvPr id="8" name="Callout: linea con barra in risalto 7"/>
          <p:cNvSpPr/>
          <p:nvPr/>
        </p:nvSpPr>
        <p:spPr>
          <a:xfrm>
            <a:off x="3227112" y="3764504"/>
            <a:ext cx="1607413" cy="739679"/>
          </a:xfrm>
          <a:prstGeom prst="accentCallout1">
            <a:avLst>
              <a:gd name="adj1" fmla="val 18750"/>
              <a:gd name="adj2" fmla="val -8333"/>
              <a:gd name="adj3" fmla="val 44644"/>
              <a:gd name="adj4" fmla="val -31231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tIns="180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09074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Riconoscimento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09074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09074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facciale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20" name="Picture 2" descr="C:\Users\Salvatore\Downloads\robot-chirurgo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0568" y="4809979"/>
            <a:ext cx="1560682" cy="144257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Callout: linea con barra in risalto 13"/>
          <p:cNvSpPr/>
          <p:nvPr/>
        </p:nvSpPr>
        <p:spPr>
          <a:xfrm>
            <a:off x="2161262" y="5512873"/>
            <a:ext cx="1639720" cy="739679"/>
          </a:xfrm>
          <a:prstGeom prst="accentCallout1">
            <a:avLst>
              <a:gd name="adj1" fmla="val 16594"/>
              <a:gd name="adj2" fmla="val 105303"/>
              <a:gd name="adj3" fmla="val 29832"/>
              <a:gd name="adj4" fmla="val 126315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tIns="180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09074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Robot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09074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chirurgo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400" b="0" i="0" u="none" strike="noStrike" kern="1200" cap="none" spc="0" normalizeH="0" baseline="0" noProof="0" dirty="0">
              <a:ln>
                <a:noFill/>
              </a:ln>
              <a:solidFill>
                <a:srgbClr val="09074D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Shape 123905">
            <a:extLst>
              <a:ext uri="{FF2B5EF4-FFF2-40B4-BE49-F238E27FC236}">
                <a16:creationId xmlns:a16="http://schemas.microsoft.com/office/drawing/2014/main" id="{408F7CBA-EC26-4A27-869A-6F89DF3EED97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285750" y="71438"/>
            <a:ext cx="11906250" cy="928687"/>
          </a:xfrm>
        </p:spPr>
        <p:txBody>
          <a:bodyPr anchor="b"/>
          <a:lstStyle/>
          <a:p>
            <a:r>
              <a:rPr lang="it-IT" sz="5400" dirty="0">
                <a:latin typeface="Calibri"/>
                <a:cs typeface="Calibri"/>
              </a:rPr>
              <a:t>IA: risultati straordinari</a:t>
            </a:r>
          </a:p>
        </p:txBody>
      </p:sp>
    </p:spTree>
    <p:extLst>
      <p:ext uri="{BB962C8B-B14F-4D97-AF65-F5344CB8AC3E}">
        <p14:creationId xmlns:p14="http://schemas.microsoft.com/office/powerpoint/2010/main" val="2207474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84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84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8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7" grpId="0" animBg="1"/>
      <p:bldP spid="15" grpId="0" animBg="1"/>
      <p:bldP spid="8" grpId="0" animBg="1"/>
      <p:bldP spid="21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DBA105A-D3B0-15AE-6D2E-3A5482D5AB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4AC33-936C-4DFF-AC50-C20B6F19B519}" type="datetime1">
              <a:rPr lang="it-IT" smtClean="0"/>
              <a:pPr/>
              <a:t>20/02/24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E805819-6BCE-B134-CCC5-4EC9C1EF1B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489C87B-EC1E-AA6B-1F9E-C67224DC2F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C369A-BBFA-4FD8-9A88-B6427C1B968E}" type="slidenum">
              <a:rPr lang="it-IT" smtClean="0"/>
              <a:pPr/>
              <a:t>34</a:t>
            </a:fld>
            <a:endParaRPr lang="it-IT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5A907DC4-78A1-80CD-9DEC-C30907568A0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85750" y="500018"/>
            <a:ext cx="11906250" cy="928687"/>
          </a:xfrm>
        </p:spPr>
        <p:txBody>
          <a:bodyPr/>
          <a:lstStyle/>
          <a:p>
            <a:r>
              <a:rPr lang="it-IT" sz="3600" b="1" dirty="0">
                <a:solidFill>
                  <a:srgbClr val="C00000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it-IT" sz="3600" b="1" dirty="0" err="1">
                <a:solidFill>
                  <a:srgbClr val="C00000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Imitation</a:t>
            </a:r>
            <a:r>
              <a:rPr lang="it-IT" sz="3600" b="1" dirty="0">
                <a:solidFill>
                  <a:srgbClr val="C00000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Game di Alan Turing</a:t>
            </a:r>
            <a:endParaRPr lang="it-IT" dirty="0">
              <a:solidFill>
                <a:srgbClr val="C00000"/>
              </a:solidFill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1FE0AD67-4D97-DB2E-8D71-2568CBD28B56}"/>
              </a:ext>
            </a:extLst>
          </p:cNvPr>
          <p:cNvSpPr txBox="1"/>
          <p:nvPr/>
        </p:nvSpPr>
        <p:spPr>
          <a:xfrm>
            <a:off x="190459" y="1503961"/>
            <a:ext cx="11906332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it-IT" b="1" dirty="0">
              <a:solidFill>
                <a:srgbClr val="000000"/>
              </a:solidFill>
              <a:effectLst/>
              <a:latin typeface="Roboto" panose="02000000000000000000" pitchFamily="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it-IT" b="1" dirty="0">
              <a:solidFill>
                <a:srgbClr val="000000"/>
              </a:solidFill>
              <a:latin typeface="Roboto" panose="02000000000000000000" pitchFamily="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it-IT" b="1" dirty="0">
              <a:solidFill>
                <a:srgbClr val="000000"/>
              </a:solidFill>
              <a:effectLst/>
              <a:latin typeface="Roboto" panose="02000000000000000000" pitchFamily="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it-IT" b="1" dirty="0">
              <a:solidFill>
                <a:srgbClr val="000000"/>
              </a:solidFill>
              <a:effectLst/>
              <a:latin typeface="Roboto" panose="02000000000000000000" pitchFamily="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it-IT" b="1" dirty="0">
              <a:solidFill>
                <a:srgbClr val="000000"/>
              </a:solidFill>
              <a:effectLst/>
              <a:latin typeface="Roboto" panose="02000000000000000000" pitchFamily="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b="1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it-IT" b="1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Imitation</a:t>
            </a:r>
            <a:r>
              <a:rPr lang="it-IT" b="1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Game </a:t>
            </a:r>
            <a:r>
              <a:rPr lang="it-IT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è il gioco inventato da Alan Turing per verificare se un computer sia dotato di intelligenza come un essere umano. </a:t>
            </a:r>
          </a:p>
          <a:p>
            <a:endParaRPr lang="it-IT" dirty="0">
              <a:solidFill>
                <a:srgbClr val="000000"/>
              </a:solidFill>
              <a:latin typeface="Roboto" panose="02000000000000000000" pitchFamily="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Questo gioco apparentemente innocuo è proposto nel 1950 in un articolo, </a:t>
            </a:r>
            <a:r>
              <a:rPr lang="it-IT" i="1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Computing </a:t>
            </a:r>
            <a:r>
              <a:rPr lang="it-IT" i="1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Machinery</a:t>
            </a:r>
            <a:r>
              <a:rPr lang="it-IT" i="1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and Intelligence</a:t>
            </a:r>
            <a:r>
              <a:rPr lang="it-IT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endParaRPr lang="it-IT" dirty="0">
              <a:solidFill>
                <a:srgbClr val="000000"/>
              </a:solidFill>
              <a:latin typeface="Roboto" panose="02000000000000000000" pitchFamily="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Turing ci crede davvero che verrà un futuro in cui i computer diventeranno intelligenti e lo dimostreranno sapendo conversare come noi. </a:t>
            </a:r>
          </a:p>
          <a:p>
            <a:endParaRPr lang="it-IT" dirty="0">
              <a:solidFill>
                <a:srgbClr val="000000"/>
              </a:solidFill>
              <a:latin typeface="Roboto" panose="02000000000000000000" pitchFamily="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È</a:t>
            </a:r>
            <a:r>
              <a:rPr lang="it-IT" b="1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l’idea rivoluzionaria che verrà accolta qualche anno dopo dalla neonata Intelligenza Artificiale</a:t>
            </a:r>
            <a:r>
              <a:rPr lang="it-IT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assumendo come propria chimera di un lontano futuro il superamento del </a:t>
            </a:r>
            <a:r>
              <a:rPr lang="it-IT" i="1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Imitation</a:t>
            </a:r>
            <a:r>
              <a:rPr lang="it-IT" i="1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Game</a:t>
            </a:r>
            <a:r>
              <a:rPr lang="it-IT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endParaRPr lang="it-IT" dirty="0">
              <a:solidFill>
                <a:srgbClr val="000000"/>
              </a:solidFill>
              <a:latin typeface="Roboto" panose="02000000000000000000" pitchFamily="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2000" b="1" dirty="0">
                <a:solidFill>
                  <a:srgbClr val="000000"/>
                </a:solidFill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it-IT" sz="2000" b="1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uel futuro non è più futuro, è arrivato.</a:t>
            </a:r>
            <a:endParaRPr lang="it-IT" sz="2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3C65DB37-D9F0-A812-6023-7CF69AB712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06119" y="520933"/>
            <a:ext cx="3298220" cy="2260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996170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E4DF56B-4D08-0443-47C4-161BEB977A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4AC33-936C-4DFF-AC50-C20B6F19B519}" type="datetime1">
              <a:rPr lang="it-IT" smtClean="0"/>
              <a:pPr/>
              <a:t>20/02/24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8D06482-FB0D-1D1F-3BCB-98E21FA4D5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7CEA3D6-D157-36ED-40DA-534405355F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C369A-BBFA-4FD8-9A88-B6427C1B968E}" type="slidenum">
              <a:rPr lang="it-IT" smtClean="0"/>
              <a:pPr/>
              <a:t>35</a:t>
            </a:fld>
            <a:endParaRPr lang="it-IT"/>
          </a:p>
        </p:txBody>
      </p:sp>
      <p:sp>
        <p:nvSpPr>
          <p:cNvPr id="9" name="Titolo 1">
            <a:extLst>
              <a:ext uri="{FF2B5EF4-FFF2-40B4-BE49-F238E27FC236}">
                <a16:creationId xmlns:a16="http://schemas.microsoft.com/office/drawing/2014/main" id="{210FBD00-244F-6084-1671-F1237F293D5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85750" y="71438"/>
            <a:ext cx="11906250" cy="928687"/>
          </a:xfrm>
        </p:spPr>
        <p:txBody>
          <a:bodyPr/>
          <a:lstStyle/>
          <a:p>
            <a:r>
              <a:rPr lang="it-IT" sz="3600" b="1" dirty="0">
                <a:solidFill>
                  <a:srgbClr val="C00000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it-IT" sz="3600" b="1" dirty="0" err="1">
                <a:solidFill>
                  <a:srgbClr val="C00000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Imitation</a:t>
            </a:r>
            <a:r>
              <a:rPr lang="it-IT" sz="3600" b="1" dirty="0">
                <a:solidFill>
                  <a:srgbClr val="C00000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Game di Alan Turing</a:t>
            </a:r>
            <a:endParaRPr lang="it-IT" dirty="0">
              <a:solidFill>
                <a:srgbClr val="C00000"/>
              </a:solidFill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34924295-8B6F-0FC7-71CE-7F8CCEE65526}"/>
              </a:ext>
            </a:extLst>
          </p:cNvPr>
          <p:cNvSpPr txBox="1"/>
          <p:nvPr/>
        </p:nvSpPr>
        <p:spPr>
          <a:xfrm>
            <a:off x="442543" y="1754581"/>
            <a:ext cx="11273246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3200" dirty="0"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Immaginare che un computer possedesse la facoltà del linguaggio, come aveva fatto Alan Turing nel suo “the </a:t>
            </a:r>
            <a:r>
              <a:rPr lang="it-IT" sz="3200" dirty="0" err="1"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imitation</a:t>
            </a:r>
            <a:r>
              <a:rPr lang="it-IT" sz="3200" dirty="0"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game”, fu considerato in passato da linguisti e filosofi come una </a:t>
            </a:r>
            <a:r>
              <a:rPr lang="it-IT" sz="3200" b="1" dirty="0"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profanazione del santuario della mente umana</a:t>
            </a:r>
            <a:r>
              <a:rPr lang="it-IT" sz="3200" dirty="0"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endParaRPr lang="it-IT" sz="3200" dirty="0">
              <a:latin typeface="Roboto" panose="02000000000000000000" pitchFamily="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3200" dirty="0"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Oggi con </a:t>
            </a:r>
            <a:r>
              <a:rPr lang="it-IT" sz="3200" dirty="0" err="1"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ChatGPT</a:t>
            </a:r>
            <a:r>
              <a:rPr lang="it-IT" sz="3200" dirty="0"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siamo andati ben oltre. </a:t>
            </a:r>
            <a:endParaRPr lang="it-IT" sz="3200" dirty="0"/>
          </a:p>
        </p:txBody>
      </p:sp>
    </p:spTree>
    <p:extLst>
      <p:ext uri="{BB962C8B-B14F-4D97-AF65-F5344CB8AC3E}">
        <p14:creationId xmlns:p14="http://schemas.microsoft.com/office/powerpoint/2010/main" val="341584952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785C0EF-1C62-2CDE-BFA4-1B7F7A41E4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4AC33-936C-4DFF-AC50-C20B6F19B519}" type="datetime1">
              <a:rPr lang="it-IT" smtClean="0"/>
              <a:pPr/>
              <a:t>20/02/24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A9E4242-26EC-7046-BC34-95797D52A3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10964AC-1F2D-352D-85F3-4444172DB5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C369A-BBFA-4FD8-9A88-B6427C1B968E}" type="slidenum">
              <a:rPr lang="it-IT" smtClean="0"/>
              <a:pPr/>
              <a:t>36</a:t>
            </a:fld>
            <a:endParaRPr lang="it-IT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01BBBFB3-C64D-B23D-BC8B-91465734905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85750" y="71438"/>
            <a:ext cx="11906250" cy="928687"/>
          </a:xfrm>
        </p:spPr>
        <p:txBody>
          <a:bodyPr/>
          <a:lstStyle/>
          <a:p>
            <a:r>
              <a:rPr lang="it-IT" b="1" i="0" spc="46" dirty="0">
                <a:solidFill>
                  <a:schemeClr val="bg1"/>
                </a:solidFill>
                <a:effectLst/>
                <a:latin typeface="AkagiPro-Bold"/>
              </a:rPr>
              <a:t>Generative AI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7AD036CC-D41D-122A-694D-F6C3092D36A9}"/>
              </a:ext>
            </a:extLst>
          </p:cNvPr>
          <p:cNvSpPr txBox="1"/>
          <p:nvPr/>
        </p:nvSpPr>
        <p:spPr>
          <a:xfrm>
            <a:off x="190459" y="1517571"/>
            <a:ext cx="11906332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000" dirty="0">
                <a:solidFill>
                  <a:srgbClr val="003C56"/>
                </a:solidFill>
                <a:latin typeface="AkagiPro-Book"/>
              </a:rPr>
              <a:t>S</a:t>
            </a:r>
            <a:r>
              <a:rPr lang="it-IT" sz="2000" b="0" i="0" dirty="0">
                <a:solidFill>
                  <a:srgbClr val="003C56"/>
                </a:solidFill>
                <a:effectLst/>
                <a:latin typeface="AkagiPro-Book"/>
              </a:rPr>
              <a:t>i distingue da altre forme di Intelligenza Artificiale per la sua capacità di </a:t>
            </a:r>
            <a:r>
              <a:rPr lang="it-IT" sz="2000" b="1" i="0" dirty="0">
                <a:solidFill>
                  <a:srgbClr val="003C56"/>
                </a:solidFill>
                <a:effectLst/>
                <a:latin typeface="AkagiPro-Book"/>
              </a:rPr>
              <a:t>generare contenuti in modo autonomo</a:t>
            </a:r>
            <a:r>
              <a:rPr lang="it-IT" sz="2000" b="0" i="0" dirty="0">
                <a:solidFill>
                  <a:srgbClr val="003C56"/>
                </a:solidFill>
                <a:effectLst/>
                <a:latin typeface="AkagiPro-Book"/>
              </a:rPr>
              <a:t>. </a:t>
            </a:r>
          </a:p>
          <a:p>
            <a:endParaRPr lang="it-IT" sz="2000" dirty="0">
              <a:solidFill>
                <a:srgbClr val="003C56"/>
              </a:solidFill>
              <a:latin typeface="AkagiPro-Book"/>
            </a:endParaRPr>
          </a:p>
          <a:p>
            <a:r>
              <a:rPr lang="it-IT" sz="2000" b="0" i="0" dirty="0">
                <a:solidFill>
                  <a:srgbClr val="003C56"/>
                </a:solidFill>
                <a:effectLst/>
                <a:latin typeface="AkagiPro-Book"/>
              </a:rPr>
              <a:t>Come per l’AI classica, anche gli algoritmi generativi si basano sulla statistica. </a:t>
            </a:r>
          </a:p>
          <a:p>
            <a:endParaRPr lang="it-IT" sz="2000" dirty="0">
              <a:solidFill>
                <a:srgbClr val="003C56"/>
              </a:solidFill>
              <a:latin typeface="AkagiPro-Book"/>
            </a:endParaRPr>
          </a:p>
          <a:p>
            <a:r>
              <a:rPr lang="it-IT" sz="2000" b="0" i="0" dirty="0">
                <a:solidFill>
                  <a:srgbClr val="003C56"/>
                </a:solidFill>
                <a:effectLst/>
                <a:latin typeface="AkagiPro-Book"/>
              </a:rPr>
              <a:t>Vengono sviluppati e sottoposti ad un “</a:t>
            </a:r>
            <a:r>
              <a:rPr lang="it-IT" sz="2000" b="1" i="0" dirty="0">
                <a:solidFill>
                  <a:srgbClr val="003C56"/>
                </a:solidFill>
                <a:effectLst/>
                <a:latin typeface="AkagiPro-Book"/>
              </a:rPr>
              <a:t>addestramento</a:t>
            </a:r>
            <a:r>
              <a:rPr lang="it-IT" sz="2000" b="0" i="0" dirty="0">
                <a:solidFill>
                  <a:srgbClr val="003C56"/>
                </a:solidFill>
                <a:effectLst/>
                <a:latin typeface="AkagiPro-Book"/>
              </a:rPr>
              <a:t>”. In questa fase l’algoritmo processa un’alta quantità di dati di esempio e con questi “impara” (analizza statisticamente gli esempi e determina una serie di parametri di funzionamento). </a:t>
            </a:r>
          </a:p>
          <a:p>
            <a:endParaRPr lang="it-IT" sz="2000" dirty="0">
              <a:solidFill>
                <a:srgbClr val="003C56"/>
              </a:solidFill>
              <a:latin typeface="AkagiPro-Book"/>
            </a:endParaRPr>
          </a:p>
          <a:p>
            <a:r>
              <a:rPr lang="it-IT" sz="2000" b="0" i="0" dirty="0">
                <a:solidFill>
                  <a:srgbClr val="003C56"/>
                </a:solidFill>
                <a:effectLst/>
                <a:latin typeface="AkagiPro-Book"/>
              </a:rPr>
              <a:t>A questo punto, un algoritmo di AI classica, al quale viene sottoposto un nuovo esempio, è in grado di ricondurlo ad una delle casistiche di addestramento. </a:t>
            </a:r>
            <a:r>
              <a:rPr lang="it-IT" sz="2000" b="1" i="0" dirty="0">
                <a:solidFill>
                  <a:srgbClr val="003C56"/>
                </a:solidFill>
                <a:effectLst/>
                <a:latin typeface="AkagiPro-Book"/>
              </a:rPr>
              <a:t>Un algoritmo di AI Generativa</a:t>
            </a:r>
            <a:r>
              <a:rPr lang="it-IT" sz="2000" b="0" i="0" dirty="0">
                <a:solidFill>
                  <a:srgbClr val="003C56"/>
                </a:solidFill>
                <a:effectLst/>
                <a:latin typeface="AkagiPro-Book"/>
              </a:rPr>
              <a:t>, invece, è in grado di creare un contenuto simile a quelli di addestramento, </a:t>
            </a:r>
            <a:r>
              <a:rPr lang="it-IT" sz="2000" b="0" i="1" dirty="0">
                <a:solidFill>
                  <a:srgbClr val="003C56"/>
                </a:solidFill>
                <a:effectLst/>
                <a:latin typeface="AkagiPro-Book"/>
              </a:rPr>
              <a:t>ma completamente nuovo</a:t>
            </a:r>
            <a:r>
              <a:rPr lang="it-IT" sz="2000" b="0" i="0" dirty="0">
                <a:solidFill>
                  <a:srgbClr val="003C56"/>
                </a:solidFill>
                <a:effectLst/>
                <a:latin typeface="AkagiPro-Book"/>
              </a:rPr>
              <a:t>.</a:t>
            </a:r>
          </a:p>
          <a:p>
            <a:br>
              <a:rPr lang="it-IT" sz="2000" dirty="0"/>
            </a:br>
            <a:r>
              <a:rPr lang="it-IT" sz="2000" b="0" i="0" dirty="0">
                <a:solidFill>
                  <a:srgbClr val="003C56"/>
                </a:solidFill>
                <a:effectLst/>
                <a:latin typeface="AkagiPro-Book"/>
              </a:rPr>
              <a:t>Attraverso la Generative AI è possibile, ad esempio, </a:t>
            </a:r>
            <a:r>
              <a:rPr lang="it-IT" sz="2000" b="1" i="0" dirty="0">
                <a:solidFill>
                  <a:srgbClr val="003C56"/>
                </a:solidFill>
                <a:effectLst/>
                <a:latin typeface="AkagiPro-Book"/>
              </a:rPr>
              <a:t>generare un testo in diverse lingue e/o adattarlo al contesto</a:t>
            </a:r>
            <a:r>
              <a:rPr lang="it-IT" sz="2000" b="0" i="0" dirty="0">
                <a:solidFill>
                  <a:srgbClr val="003C56"/>
                </a:solidFill>
                <a:effectLst/>
                <a:latin typeface="AkagiPro-Book"/>
              </a:rPr>
              <a:t>, ma anche </a:t>
            </a:r>
            <a:r>
              <a:rPr lang="it-IT" sz="2000" b="1" i="0" dirty="0">
                <a:solidFill>
                  <a:srgbClr val="003C56"/>
                </a:solidFill>
                <a:effectLst/>
                <a:latin typeface="AkagiPro-Book"/>
              </a:rPr>
              <a:t>generare immagini, suoni, video</a:t>
            </a:r>
            <a:r>
              <a:rPr lang="it-IT" sz="2000" b="0" i="0" dirty="0">
                <a:solidFill>
                  <a:srgbClr val="003C56"/>
                </a:solidFill>
                <a:effectLst/>
                <a:latin typeface="AkagiPro-Book"/>
              </a:rPr>
              <a:t> oppure, tramite la generazione di dati numerici, aprire nuove frontiere nell’analisi e nella </a:t>
            </a:r>
            <a:r>
              <a:rPr lang="it-IT" sz="2000" b="1" i="0" dirty="0">
                <a:solidFill>
                  <a:srgbClr val="003C56"/>
                </a:solidFill>
                <a:effectLst/>
                <a:latin typeface="AkagiPro-Book"/>
              </a:rPr>
              <a:t>predizione dei dati</a:t>
            </a:r>
            <a:r>
              <a:rPr lang="it-IT" sz="2000" b="0" i="0" dirty="0">
                <a:solidFill>
                  <a:srgbClr val="003C56"/>
                </a:solidFill>
                <a:effectLst/>
                <a:latin typeface="AkagiPro-Book"/>
              </a:rPr>
              <a:t>.</a:t>
            </a:r>
            <a:endParaRPr lang="it-IT" sz="2000" dirty="0"/>
          </a:p>
        </p:txBody>
      </p:sp>
    </p:spTree>
    <p:extLst>
      <p:ext uri="{BB962C8B-B14F-4D97-AF65-F5344CB8AC3E}">
        <p14:creationId xmlns:p14="http://schemas.microsoft.com/office/powerpoint/2010/main" val="80736091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011911D-5C3E-D074-8FEA-93724EB9DD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4AC33-936C-4DFF-AC50-C20B6F19B519}" type="datetime1">
              <a:rPr lang="it-IT" smtClean="0"/>
              <a:pPr/>
              <a:t>20/02/24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36C4F59-1856-7A5C-1BE9-A9426F0F73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4477D8D-ACE8-FE25-C37F-D0D1B47513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C369A-BBFA-4FD8-9A88-B6427C1B968E}" type="slidenum">
              <a:rPr lang="it-IT" smtClean="0"/>
              <a:pPr/>
              <a:t>37</a:t>
            </a:fld>
            <a:endParaRPr lang="it-IT"/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FB15DD6C-D5EB-3E18-C83D-8468FCAC7912}"/>
              </a:ext>
            </a:extLst>
          </p:cNvPr>
          <p:cNvSpPr txBox="1"/>
          <p:nvPr/>
        </p:nvSpPr>
        <p:spPr>
          <a:xfrm>
            <a:off x="391886" y="1684327"/>
            <a:ext cx="11325497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3000" b="0" i="0" u="none" strike="noStrike" dirty="0">
                <a:solidFill>
                  <a:srgbClr val="FF6666"/>
                </a:solidFill>
                <a:effectLst/>
                <a:latin typeface="AkagiPro-Book"/>
                <a:hlinkClick r:id="rId2"/>
              </a:rPr>
              <a:t>Secondo </a:t>
            </a:r>
            <a:r>
              <a:rPr lang="it-IT" sz="3000" b="1" i="0" u="none" strike="noStrike" dirty="0">
                <a:solidFill>
                  <a:srgbClr val="FF6666"/>
                </a:solidFill>
                <a:effectLst/>
                <a:latin typeface="AkagiPro-Book"/>
                <a:hlinkClick r:id="rId2"/>
              </a:rPr>
              <a:t>Gartner</a:t>
            </a:r>
            <a:r>
              <a:rPr lang="it-IT" sz="3000" b="0" i="0" dirty="0">
                <a:solidFill>
                  <a:srgbClr val="003C56"/>
                </a:solidFill>
                <a:effectLst/>
                <a:latin typeface="AkagiPro-Book"/>
              </a:rPr>
              <a:t> già nel 2024 il </a:t>
            </a:r>
            <a:r>
              <a:rPr lang="it-IT" sz="3000" b="1" i="0" dirty="0">
                <a:solidFill>
                  <a:srgbClr val="003C56"/>
                </a:solidFill>
                <a:effectLst/>
                <a:latin typeface="AkagiPro-Book"/>
              </a:rPr>
              <a:t>40% delle applicazioni aziendali avrà un’intelligenza artificiale</a:t>
            </a:r>
            <a:r>
              <a:rPr lang="it-IT" sz="3000" b="0" i="0" dirty="0">
                <a:solidFill>
                  <a:srgbClr val="003C56"/>
                </a:solidFill>
                <a:effectLst/>
                <a:latin typeface="AkagiPro-Book"/>
              </a:rPr>
              <a:t> </a:t>
            </a:r>
            <a:r>
              <a:rPr lang="it-IT" sz="3000" b="1" i="0" dirty="0">
                <a:solidFill>
                  <a:srgbClr val="003C56"/>
                </a:solidFill>
                <a:effectLst/>
                <a:latin typeface="AkagiPro-Book"/>
              </a:rPr>
              <a:t>conversazionale</a:t>
            </a:r>
            <a:r>
              <a:rPr lang="it-IT" sz="3000" b="0" i="0" dirty="0">
                <a:solidFill>
                  <a:srgbClr val="003C56"/>
                </a:solidFill>
                <a:effectLst/>
                <a:latin typeface="AkagiPro-Book"/>
              </a:rPr>
              <a:t> </a:t>
            </a:r>
            <a:r>
              <a:rPr lang="it-IT" sz="3000" b="1" i="0" dirty="0">
                <a:solidFill>
                  <a:srgbClr val="003C56"/>
                </a:solidFill>
                <a:effectLst/>
                <a:latin typeface="AkagiPro-Book"/>
              </a:rPr>
              <a:t>incorporata</a:t>
            </a:r>
            <a:r>
              <a:rPr lang="it-IT" sz="3000" b="0" i="0" dirty="0">
                <a:solidFill>
                  <a:srgbClr val="003C56"/>
                </a:solidFill>
                <a:effectLst/>
                <a:latin typeface="AkagiPro-Book"/>
              </a:rPr>
              <a:t> (rispetto al 5% del 2020)</a:t>
            </a:r>
          </a:p>
          <a:p>
            <a:r>
              <a:rPr lang="it-IT" sz="3000" b="0" i="0" dirty="0">
                <a:solidFill>
                  <a:srgbClr val="003C56"/>
                </a:solidFill>
                <a:effectLst/>
                <a:latin typeface="AkagiPro-Book"/>
              </a:rPr>
              <a:t>nel 2025 il 30% dei messaggi di </a:t>
            </a:r>
            <a:r>
              <a:rPr lang="it-IT" sz="3000" b="0" i="0" dirty="0" err="1">
                <a:solidFill>
                  <a:srgbClr val="003C56"/>
                </a:solidFill>
                <a:effectLst/>
                <a:latin typeface="AkagiPro-Book"/>
              </a:rPr>
              <a:t>outbound</a:t>
            </a:r>
            <a:r>
              <a:rPr lang="it-IT" sz="3000" b="0" i="0" dirty="0">
                <a:solidFill>
                  <a:srgbClr val="003C56"/>
                </a:solidFill>
                <a:effectLst/>
                <a:latin typeface="AkagiPro-Book"/>
              </a:rPr>
              <a:t> marketing delle grandi organizzazioni saranno frutto di AI generativa (rispetto a meno del 2% del 2022)</a:t>
            </a:r>
          </a:p>
          <a:p>
            <a:r>
              <a:rPr lang="it-IT" sz="3000" b="0" i="0" dirty="0">
                <a:solidFill>
                  <a:srgbClr val="003C56"/>
                </a:solidFill>
                <a:effectLst/>
                <a:latin typeface="AkagiPro-Book"/>
              </a:rPr>
              <a:t>nel 2026 100 milioni di esseri umani coinvolgeranno i colleghi robot affinché contribuiscano al loro lavoro</a:t>
            </a:r>
            <a:endParaRPr lang="it-IT" sz="3000" dirty="0">
              <a:solidFill>
                <a:srgbClr val="003C56"/>
              </a:solidFill>
              <a:latin typeface="AkagiPro-Book"/>
            </a:endParaRPr>
          </a:p>
          <a:p>
            <a:r>
              <a:rPr lang="it-IT" sz="3000" b="0" i="0" dirty="0">
                <a:solidFill>
                  <a:srgbClr val="003C56"/>
                </a:solidFill>
                <a:effectLst/>
                <a:latin typeface="AkagiPro-Book"/>
              </a:rPr>
              <a:t>nel 2027 il 15% delle nuove applicazioni sarà generato automaticamente dall'AI senza intervento umano nel processo.</a:t>
            </a:r>
            <a:endParaRPr lang="it-IT" sz="3000" dirty="0"/>
          </a:p>
        </p:txBody>
      </p:sp>
      <p:sp>
        <p:nvSpPr>
          <p:cNvPr id="10" name="Titolo 1">
            <a:extLst>
              <a:ext uri="{FF2B5EF4-FFF2-40B4-BE49-F238E27FC236}">
                <a16:creationId xmlns:a16="http://schemas.microsoft.com/office/drawing/2014/main" id="{9E6574B2-893F-1D22-D5BD-77640CF68609}"/>
              </a:ext>
            </a:extLst>
          </p:cNvPr>
          <p:cNvSpPr txBox="1">
            <a:spLocks/>
          </p:cNvSpPr>
          <p:nvPr/>
        </p:nvSpPr>
        <p:spPr>
          <a:xfrm>
            <a:off x="285750" y="71438"/>
            <a:ext cx="11906250" cy="92868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rgbClr val="FFF69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pc="46">
                <a:solidFill>
                  <a:schemeClr val="bg1"/>
                </a:solidFill>
                <a:latin typeface="AkagiPro-Bold"/>
              </a:rPr>
              <a:t>Generative AI</a:t>
            </a:r>
            <a:endParaRPr lang="it-IT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235519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8EA254E-8D7F-D0E8-E032-CFE338A15C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4AC33-936C-4DFF-AC50-C20B6F19B519}" type="datetime1">
              <a:rPr lang="it-IT" smtClean="0"/>
              <a:pPr/>
              <a:t>20/02/24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6E16582-97EA-B12B-3267-C61457DE9E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29D97C7-748E-3E3B-CE3B-03624C1D2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C369A-BBFA-4FD8-9A88-B6427C1B968E}" type="slidenum">
              <a:rPr lang="it-IT" smtClean="0"/>
              <a:pPr/>
              <a:t>38</a:t>
            </a:fld>
            <a:endParaRPr lang="it-IT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61553B02-25A9-48B8-B8C4-F6914F307DA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85750" y="71438"/>
            <a:ext cx="11906250" cy="928687"/>
          </a:xfrm>
        </p:spPr>
        <p:txBody>
          <a:bodyPr/>
          <a:lstStyle/>
          <a:p>
            <a:r>
              <a:rPr lang="it-IT" dirty="0"/>
              <a:t>AI Generativa - Rischi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8C5DE178-5BD5-E7F7-2B92-9443AC407739}"/>
              </a:ext>
            </a:extLst>
          </p:cNvPr>
          <p:cNvSpPr txBox="1"/>
          <p:nvPr/>
        </p:nvSpPr>
        <p:spPr>
          <a:xfrm>
            <a:off x="190459" y="1619002"/>
            <a:ext cx="11422421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it-IT" sz="3200" b="0" i="0" spc="72" dirty="0">
                <a:solidFill>
                  <a:srgbClr val="003C56"/>
                </a:solidFill>
                <a:effectLst/>
                <a:latin typeface="AkagiPro-Book"/>
              </a:rPr>
              <a:t>Uno di questi deriva dalla fase di addestramento: la non accuratezza dei dati o la loro non omogeneità, potrebbe portare alle cosiddette “</a:t>
            </a:r>
            <a:r>
              <a:rPr lang="it-IT" sz="3200" b="1" i="0" spc="72" dirty="0">
                <a:solidFill>
                  <a:srgbClr val="003C56"/>
                </a:solidFill>
                <a:effectLst/>
                <a:latin typeface="AkagiPro-Book"/>
              </a:rPr>
              <a:t>allucinazioni</a:t>
            </a:r>
            <a:r>
              <a:rPr lang="it-IT" sz="3200" b="0" i="0" spc="72" dirty="0">
                <a:solidFill>
                  <a:srgbClr val="003C56"/>
                </a:solidFill>
                <a:effectLst/>
                <a:latin typeface="AkagiPro-Book"/>
              </a:rPr>
              <a:t>” in termini di </a:t>
            </a:r>
            <a:r>
              <a:rPr lang="it-IT" sz="3200" b="0" i="0" spc="72" dirty="0" err="1">
                <a:solidFill>
                  <a:srgbClr val="003C56"/>
                </a:solidFill>
                <a:effectLst/>
                <a:latin typeface="AkagiPro-Book"/>
              </a:rPr>
              <a:t>bias</a:t>
            </a:r>
            <a:r>
              <a:rPr lang="it-IT" sz="3200" b="0" i="0" spc="72" dirty="0">
                <a:solidFill>
                  <a:srgbClr val="003C56"/>
                </a:solidFill>
                <a:effectLst/>
                <a:latin typeface="AkagiPro-Book"/>
              </a:rPr>
              <a:t> o discriminazione nei contenuti generati.</a:t>
            </a:r>
          </a:p>
          <a:p>
            <a:pPr algn="just"/>
            <a:endParaRPr lang="it-IT" sz="3200" b="0" i="0" spc="72" dirty="0">
              <a:solidFill>
                <a:srgbClr val="003C56"/>
              </a:solidFill>
              <a:effectLst/>
              <a:latin typeface="AkagiPro-Book"/>
            </a:endParaRPr>
          </a:p>
          <a:p>
            <a:pPr algn="just"/>
            <a:r>
              <a:rPr lang="it-IT" sz="3200" b="0" i="0" spc="72" dirty="0">
                <a:solidFill>
                  <a:srgbClr val="003C56"/>
                </a:solidFill>
                <a:effectLst/>
                <a:latin typeface="AkagiPro-Book"/>
              </a:rPr>
              <a:t>Il tema attualmente più discusso riguarda, però, </a:t>
            </a:r>
            <a:r>
              <a:rPr lang="it-IT" sz="3200" b="1" i="0" spc="72" dirty="0">
                <a:solidFill>
                  <a:srgbClr val="003C56"/>
                </a:solidFill>
                <a:effectLst/>
                <a:latin typeface="AkagiPro-Book"/>
              </a:rPr>
              <a:t>etica e privacy</a:t>
            </a:r>
            <a:r>
              <a:rPr lang="it-IT" sz="3200" b="0" i="0" spc="72" dirty="0">
                <a:solidFill>
                  <a:srgbClr val="003C56"/>
                </a:solidFill>
                <a:effectLst/>
                <a:latin typeface="AkagiPro-Book"/>
              </a:rPr>
              <a:t>, poiché la generazione di contenuti può portare a problemi legati alla falsificazione, alla manipolazione e all’utilizzo improprio dei dati.</a:t>
            </a:r>
          </a:p>
        </p:txBody>
      </p:sp>
    </p:spTree>
    <p:extLst>
      <p:ext uri="{BB962C8B-B14F-4D97-AF65-F5344CB8AC3E}">
        <p14:creationId xmlns:p14="http://schemas.microsoft.com/office/powerpoint/2010/main" val="203990757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3">
            <a:extLst>
              <a:ext uri="{FF2B5EF4-FFF2-40B4-BE49-F238E27FC236}">
                <a16:creationId xmlns:a16="http://schemas.microsoft.com/office/drawing/2014/main" id="{948A2979-A456-4286-B8FC-8FF4C0C58EFD}"/>
              </a:ext>
            </a:extLst>
          </p:cNvPr>
          <p:cNvSpPr txBox="1"/>
          <p:nvPr/>
        </p:nvSpPr>
        <p:spPr>
          <a:xfrm>
            <a:off x="5007426" y="3146777"/>
            <a:ext cx="4889500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286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44" algn="l" defTabSz="914286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86" algn="l" defTabSz="914286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29" algn="l" defTabSz="914286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71" algn="l" defTabSz="914286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15" algn="l" defTabSz="914286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57" algn="l" defTabSz="914286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algn="l" defTabSz="914286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44" algn="l" defTabSz="914286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4800" dirty="0" err="1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Grazie</a:t>
            </a:r>
            <a:r>
              <a:rPr lang="en-US" altLang="ko-KR" sz="48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 per </a:t>
            </a:r>
            <a:r>
              <a:rPr lang="en-US" altLang="ko-KR" sz="4800" dirty="0" err="1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l’attenzione</a:t>
            </a:r>
            <a:r>
              <a:rPr lang="en-US" altLang="ko-KR" sz="48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!</a:t>
            </a:r>
            <a:endParaRPr lang="ko-KR" altLang="en-US" sz="4800" dirty="0">
              <a:solidFill>
                <a:schemeClr val="tx1">
                  <a:lumMod val="85000"/>
                  <a:lumOff val="15000"/>
                </a:schemeClr>
              </a:solidFill>
              <a:cs typeface="Arial" pitchFamily="34" charset="0"/>
            </a:endParaRPr>
          </a:p>
        </p:txBody>
      </p:sp>
      <p:grpSp>
        <p:nvGrpSpPr>
          <p:cNvPr id="10" name="Group 25">
            <a:extLst>
              <a:ext uri="{FF2B5EF4-FFF2-40B4-BE49-F238E27FC236}">
                <a16:creationId xmlns:a16="http://schemas.microsoft.com/office/drawing/2014/main" id="{5E2ACF8F-412B-4259-9576-1D195438BE9E}"/>
              </a:ext>
            </a:extLst>
          </p:cNvPr>
          <p:cNvGrpSpPr/>
          <p:nvPr/>
        </p:nvGrpSpPr>
        <p:grpSpPr>
          <a:xfrm>
            <a:off x="424959" y="1461362"/>
            <a:ext cx="3955141" cy="3682000"/>
            <a:chOff x="2894307" y="788254"/>
            <a:chExt cx="5026307" cy="4527966"/>
          </a:xfrm>
        </p:grpSpPr>
        <p:grpSp>
          <p:nvGrpSpPr>
            <p:cNvPr id="20" name="Group 17">
              <a:extLst>
                <a:ext uri="{FF2B5EF4-FFF2-40B4-BE49-F238E27FC236}">
                  <a16:creationId xmlns:a16="http://schemas.microsoft.com/office/drawing/2014/main" id="{120A5C67-A09E-41E0-8719-B15397341675}"/>
                </a:ext>
              </a:extLst>
            </p:cNvPr>
            <p:cNvGrpSpPr/>
            <p:nvPr/>
          </p:nvGrpSpPr>
          <p:grpSpPr>
            <a:xfrm>
              <a:off x="3617369" y="788254"/>
              <a:ext cx="4303245" cy="4527966"/>
              <a:chOff x="5266044" y="3820965"/>
              <a:chExt cx="2472245" cy="2601348"/>
            </a:xfrm>
          </p:grpSpPr>
          <p:sp>
            <p:nvSpPr>
              <p:cNvPr id="31" name="Freeform: Shape 10">
                <a:extLst>
                  <a:ext uri="{FF2B5EF4-FFF2-40B4-BE49-F238E27FC236}">
                    <a16:creationId xmlns:a16="http://schemas.microsoft.com/office/drawing/2014/main" id="{B4C59625-C7FB-408D-B215-BD166DC61295}"/>
                  </a:ext>
                </a:extLst>
              </p:cNvPr>
              <p:cNvSpPr/>
              <p:nvPr/>
            </p:nvSpPr>
            <p:spPr>
              <a:xfrm>
                <a:off x="6011852" y="5793663"/>
                <a:ext cx="266700" cy="628650"/>
              </a:xfrm>
              <a:custGeom>
                <a:avLst/>
                <a:gdLst>
                  <a:gd name="connsiteX0" fmla="*/ 7144 w 266700"/>
                  <a:gd name="connsiteY0" fmla="*/ 243364 h 628650"/>
                  <a:gd name="connsiteX1" fmla="*/ 259556 w 266700"/>
                  <a:gd name="connsiteY1" fmla="*/ 627221 h 628650"/>
                  <a:gd name="connsiteX2" fmla="*/ 193834 w 266700"/>
                  <a:gd name="connsiteY2" fmla="*/ 7144 h 6286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66700" h="628650">
                    <a:moveTo>
                      <a:pt x="7144" y="243364"/>
                    </a:moveTo>
                    <a:lnTo>
                      <a:pt x="259556" y="627221"/>
                    </a:lnTo>
                    <a:lnTo>
                      <a:pt x="193834" y="7144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286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44" algn="l" defTabSz="914286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286" algn="l" defTabSz="914286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429" algn="l" defTabSz="914286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571" algn="l" defTabSz="914286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715" algn="l" defTabSz="914286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2857" algn="l" defTabSz="914286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000" algn="l" defTabSz="914286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144" algn="l" defTabSz="914286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32" name="Freeform: Shape 11">
                <a:extLst>
                  <a:ext uri="{FF2B5EF4-FFF2-40B4-BE49-F238E27FC236}">
                    <a16:creationId xmlns:a16="http://schemas.microsoft.com/office/drawing/2014/main" id="{40908E7C-5307-428C-9E05-94ABF7F940A2}"/>
                  </a:ext>
                </a:extLst>
              </p:cNvPr>
              <p:cNvSpPr/>
              <p:nvPr/>
            </p:nvSpPr>
            <p:spPr>
              <a:xfrm>
                <a:off x="6016614" y="5793663"/>
                <a:ext cx="228600" cy="342900"/>
              </a:xfrm>
              <a:custGeom>
                <a:avLst/>
                <a:gdLst>
                  <a:gd name="connsiteX0" fmla="*/ 7144 w 228600"/>
                  <a:gd name="connsiteY0" fmla="*/ 243364 h 342900"/>
                  <a:gd name="connsiteX1" fmla="*/ 224314 w 228600"/>
                  <a:gd name="connsiteY1" fmla="*/ 340519 h 342900"/>
                  <a:gd name="connsiteX2" fmla="*/ 189071 w 228600"/>
                  <a:gd name="connsiteY2" fmla="*/ 7144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28600" h="342900">
                    <a:moveTo>
                      <a:pt x="7144" y="243364"/>
                    </a:moveTo>
                    <a:lnTo>
                      <a:pt x="224314" y="340519"/>
                    </a:lnTo>
                    <a:lnTo>
                      <a:pt x="189071" y="7144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286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44" algn="l" defTabSz="914286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286" algn="l" defTabSz="914286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429" algn="l" defTabSz="914286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571" algn="l" defTabSz="914286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715" algn="l" defTabSz="914286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2857" algn="l" defTabSz="914286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000" algn="l" defTabSz="914286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144" algn="l" defTabSz="914286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33" name="Freeform: Shape 12">
                <a:extLst>
                  <a:ext uri="{FF2B5EF4-FFF2-40B4-BE49-F238E27FC236}">
                    <a16:creationId xmlns:a16="http://schemas.microsoft.com/office/drawing/2014/main" id="{5098541D-8915-4926-8EAA-271CB0CCF89D}"/>
                  </a:ext>
                </a:extLst>
              </p:cNvPr>
              <p:cNvSpPr/>
              <p:nvPr/>
            </p:nvSpPr>
            <p:spPr>
              <a:xfrm>
                <a:off x="6002327" y="5438381"/>
                <a:ext cx="914400" cy="609600"/>
              </a:xfrm>
              <a:custGeom>
                <a:avLst/>
                <a:gdLst>
                  <a:gd name="connsiteX0" fmla="*/ 915829 w 914400"/>
                  <a:gd name="connsiteY0" fmla="*/ 362426 h 609600"/>
                  <a:gd name="connsiteX1" fmla="*/ 7144 w 914400"/>
                  <a:gd name="connsiteY1" fmla="*/ 603409 h 609600"/>
                  <a:gd name="connsiteX2" fmla="*/ 411004 w 914400"/>
                  <a:gd name="connsiteY2" fmla="*/ 7144 h 609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14400" h="609600">
                    <a:moveTo>
                      <a:pt x="915829" y="362426"/>
                    </a:moveTo>
                    <a:lnTo>
                      <a:pt x="7144" y="603409"/>
                    </a:lnTo>
                    <a:lnTo>
                      <a:pt x="411004" y="7144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286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44" algn="l" defTabSz="914286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286" algn="l" defTabSz="914286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429" algn="l" defTabSz="914286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571" algn="l" defTabSz="914286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715" algn="l" defTabSz="914286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2857" algn="l" defTabSz="914286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000" algn="l" defTabSz="914286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144" algn="l" defTabSz="914286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dirty="0"/>
              </a:p>
            </p:txBody>
          </p:sp>
          <p:sp>
            <p:nvSpPr>
              <p:cNvPr id="34" name="Freeform: Shape 13">
                <a:extLst>
                  <a:ext uri="{FF2B5EF4-FFF2-40B4-BE49-F238E27FC236}">
                    <a16:creationId xmlns:a16="http://schemas.microsoft.com/office/drawing/2014/main" id="{E487868F-3510-4147-938A-BE68F2183A54}"/>
                  </a:ext>
                </a:extLst>
              </p:cNvPr>
              <p:cNvSpPr/>
              <p:nvPr/>
            </p:nvSpPr>
            <p:spPr>
              <a:xfrm>
                <a:off x="6188064" y="5469813"/>
                <a:ext cx="733425" cy="333375"/>
              </a:xfrm>
              <a:custGeom>
                <a:avLst/>
                <a:gdLst>
                  <a:gd name="connsiteX0" fmla="*/ 730091 w 733425"/>
                  <a:gd name="connsiteY0" fmla="*/ 330994 h 333375"/>
                  <a:gd name="connsiteX1" fmla="*/ 7144 w 733425"/>
                  <a:gd name="connsiteY1" fmla="*/ 305276 h 333375"/>
                  <a:gd name="connsiteX2" fmla="*/ 198596 w 733425"/>
                  <a:gd name="connsiteY2" fmla="*/ 7144 h 333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33425" h="333375">
                    <a:moveTo>
                      <a:pt x="730091" y="330994"/>
                    </a:moveTo>
                    <a:lnTo>
                      <a:pt x="7144" y="305276"/>
                    </a:lnTo>
                    <a:lnTo>
                      <a:pt x="198596" y="7144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286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44" algn="l" defTabSz="914286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286" algn="l" defTabSz="914286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429" algn="l" defTabSz="914286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571" algn="l" defTabSz="914286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715" algn="l" defTabSz="914286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2857" algn="l" defTabSz="914286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000" algn="l" defTabSz="914286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144" algn="l" defTabSz="914286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35" name="Freeform: Shape 14">
                <a:extLst>
                  <a:ext uri="{FF2B5EF4-FFF2-40B4-BE49-F238E27FC236}">
                    <a16:creationId xmlns:a16="http://schemas.microsoft.com/office/drawing/2014/main" id="{D92633D7-D0C2-417C-9461-9559C8CE68E8}"/>
                  </a:ext>
                </a:extLst>
              </p:cNvPr>
              <p:cNvSpPr/>
              <p:nvPr/>
            </p:nvSpPr>
            <p:spPr>
              <a:xfrm>
                <a:off x="5266044" y="5024043"/>
                <a:ext cx="1819275" cy="781050"/>
              </a:xfrm>
              <a:custGeom>
                <a:avLst/>
                <a:gdLst>
                  <a:gd name="connsiteX0" fmla="*/ 7144 w 1819275"/>
                  <a:gd name="connsiteY0" fmla="*/ 210026 h 781050"/>
                  <a:gd name="connsiteX1" fmla="*/ 1652111 w 1819275"/>
                  <a:gd name="connsiteY1" fmla="*/ 776764 h 781050"/>
                  <a:gd name="connsiteX2" fmla="*/ 1814036 w 1819275"/>
                  <a:gd name="connsiteY2" fmla="*/ 7144 h 781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819275" h="781050">
                    <a:moveTo>
                      <a:pt x="7144" y="210026"/>
                    </a:moveTo>
                    <a:lnTo>
                      <a:pt x="1652111" y="776764"/>
                    </a:lnTo>
                    <a:lnTo>
                      <a:pt x="1814036" y="7144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286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44" algn="l" defTabSz="914286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286" algn="l" defTabSz="914286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429" algn="l" defTabSz="914286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571" algn="l" defTabSz="914286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715" algn="l" defTabSz="914286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2857" algn="l" defTabSz="914286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000" algn="l" defTabSz="914286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144" algn="l" defTabSz="914286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36" name="Freeform: Shape 15">
                <a:extLst>
                  <a:ext uri="{FF2B5EF4-FFF2-40B4-BE49-F238E27FC236}">
                    <a16:creationId xmlns:a16="http://schemas.microsoft.com/office/drawing/2014/main" id="{716C971D-B04E-4997-98E7-0D28B39A7AE2}"/>
                  </a:ext>
                </a:extLst>
              </p:cNvPr>
              <p:cNvSpPr/>
              <p:nvPr/>
            </p:nvSpPr>
            <p:spPr>
              <a:xfrm>
                <a:off x="5266044" y="5140248"/>
                <a:ext cx="1790700" cy="304800"/>
              </a:xfrm>
              <a:custGeom>
                <a:avLst/>
                <a:gdLst>
                  <a:gd name="connsiteX0" fmla="*/ 7144 w 1790700"/>
                  <a:gd name="connsiteY0" fmla="*/ 93821 h 304800"/>
                  <a:gd name="connsiteX1" fmla="*/ 1727359 w 1790700"/>
                  <a:gd name="connsiteY1" fmla="*/ 305276 h 304800"/>
                  <a:gd name="connsiteX2" fmla="*/ 1792129 w 1790700"/>
                  <a:gd name="connsiteY2" fmla="*/ 7144 h 304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790700" h="304800">
                    <a:moveTo>
                      <a:pt x="7144" y="93821"/>
                    </a:moveTo>
                    <a:lnTo>
                      <a:pt x="1727359" y="305276"/>
                    </a:lnTo>
                    <a:lnTo>
                      <a:pt x="1792129" y="7144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286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44" algn="l" defTabSz="914286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286" algn="l" defTabSz="914286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429" algn="l" defTabSz="914286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571" algn="l" defTabSz="914286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715" algn="l" defTabSz="914286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2857" algn="l" defTabSz="914286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000" algn="l" defTabSz="914286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144" algn="l" defTabSz="914286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37" name="Freeform: Shape 16">
                <a:extLst>
                  <a:ext uri="{FF2B5EF4-FFF2-40B4-BE49-F238E27FC236}">
                    <a16:creationId xmlns:a16="http://schemas.microsoft.com/office/drawing/2014/main" id="{7EF1BC10-5394-4692-A653-21E97C02C741}"/>
                  </a:ext>
                </a:extLst>
              </p:cNvPr>
              <p:cNvSpPr/>
              <p:nvPr/>
            </p:nvSpPr>
            <p:spPr>
              <a:xfrm>
                <a:off x="5273188" y="3820965"/>
                <a:ext cx="2465101" cy="1458824"/>
              </a:xfrm>
              <a:custGeom>
                <a:avLst/>
                <a:gdLst>
                  <a:gd name="connsiteX0" fmla="*/ 92869 w 2847975"/>
                  <a:gd name="connsiteY0" fmla="*/ 282416 h 1504950"/>
                  <a:gd name="connsiteX1" fmla="*/ 2715101 w 2847975"/>
                  <a:gd name="connsiteY1" fmla="*/ 7144 h 1504950"/>
                  <a:gd name="connsiteX2" fmla="*/ 2843689 w 2847975"/>
                  <a:gd name="connsiteY2" fmla="*/ 1497806 h 1504950"/>
                  <a:gd name="connsiteX3" fmla="*/ 7144 w 2847975"/>
                  <a:gd name="connsiteY3" fmla="*/ 1452086 h 1504950"/>
                  <a:gd name="connsiteX0" fmla="*/ 85725 w 2836545"/>
                  <a:gd name="connsiteY0" fmla="*/ 243434 h 1458824"/>
                  <a:gd name="connsiteX1" fmla="*/ 2400189 w 2836545"/>
                  <a:gd name="connsiteY1" fmla="*/ 0 h 1458824"/>
                  <a:gd name="connsiteX2" fmla="*/ 2836545 w 2836545"/>
                  <a:gd name="connsiteY2" fmla="*/ 1458824 h 1458824"/>
                  <a:gd name="connsiteX3" fmla="*/ 0 w 2836545"/>
                  <a:gd name="connsiteY3" fmla="*/ 1413104 h 1458824"/>
                  <a:gd name="connsiteX4" fmla="*/ 85725 w 2836545"/>
                  <a:gd name="connsiteY4" fmla="*/ 243434 h 1458824"/>
                  <a:gd name="connsiteX0" fmla="*/ 85725 w 2465101"/>
                  <a:gd name="connsiteY0" fmla="*/ 243434 h 1458824"/>
                  <a:gd name="connsiteX1" fmla="*/ 2400189 w 2465101"/>
                  <a:gd name="connsiteY1" fmla="*/ 0 h 1458824"/>
                  <a:gd name="connsiteX2" fmla="*/ 2465101 w 2465101"/>
                  <a:gd name="connsiteY2" fmla="*/ 1458824 h 1458824"/>
                  <a:gd name="connsiteX3" fmla="*/ 0 w 2465101"/>
                  <a:gd name="connsiteY3" fmla="*/ 1413104 h 1458824"/>
                  <a:gd name="connsiteX4" fmla="*/ 85725 w 2465101"/>
                  <a:gd name="connsiteY4" fmla="*/ 243434 h 14588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65101" h="1458824">
                    <a:moveTo>
                      <a:pt x="85725" y="243434"/>
                    </a:moveTo>
                    <a:lnTo>
                      <a:pt x="2400189" y="0"/>
                    </a:lnTo>
                    <a:lnTo>
                      <a:pt x="2465101" y="1458824"/>
                    </a:lnTo>
                    <a:lnTo>
                      <a:pt x="0" y="1413104"/>
                    </a:lnTo>
                    <a:lnTo>
                      <a:pt x="85725" y="243434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286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44" algn="l" defTabSz="914286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286" algn="l" defTabSz="914286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429" algn="l" defTabSz="914286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571" algn="l" defTabSz="914286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715" algn="l" defTabSz="914286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2857" algn="l" defTabSz="914286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000" algn="l" defTabSz="914286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144" algn="l" defTabSz="914286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dirty="0"/>
              </a:p>
            </p:txBody>
          </p:sp>
        </p:grpSp>
        <p:sp>
          <p:nvSpPr>
            <p:cNvPr id="22" name="Freeform: Shape 20">
              <a:extLst>
                <a:ext uri="{FF2B5EF4-FFF2-40B4-BE49-F238E27FC236}">
                  <a16:creationId xmlns:a16="http://schemas.microsoft.com/office/drawing/2014/main" id="{6BB05B07-7AC0-439B-831A-7713EFCBADB2}"/>
                </a:ext>
              </a:extLst>
            </p:cNvPr>
            <p:cNvSpPr/>
            <p:nvPr/>
          </p:nvSpPr>
          <p:spPr>
            <a:xfrm rot="1779947">
              <a:off x="3205947" y="3169645"/>
              <a:ext cx="247650" cy="238125"/>
            </a:xfrm>
            <a:custGeom>
              <a:avLst/>
              <a:gdLst>
                <a:gd name="connsiteX0" fmla="*/ 71914 w 247650"/>
                <a:gd name="connsiteY0" fmla="*/ 231934 h 238125"/>
                <a:gd name="connsiteX1" fmla="*/ 242411 w 247650"/>
                <a:gd name="connsiteY1" fmla="*/ 7144 h 238125"/>
                <a:gd name="connsiteX2" fmla="*/ 7144 w 247650"/>
                <a:gd name="connsiteY2" fmla="*/ 34766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7650" h="238125">
                  <a:moveTo>
                    <a:pt x="71914" y="231934"/>
                  </a:moveTo>
                  <a:lnTo>
                    <a:pt x="242411" y="7144"/>
                  </a:lnTo>
                  <a:lnTo>
                    <a:pt x="7144" y="34766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44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286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29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571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15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857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000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144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3" name="Freeform: Shape 21">
              <a:extLst>
                <a:ext uri="{FF2B5EF4-FFF2-40B4-BE49-F238E27FC236}">
                  <a16:creationId xmlns:a16="http://schemas.microsoft.com/office/drawing/2014/main" id="{77CA0A9A-B4C5-44E3-AD6F-D32EC651C94B}"/>
                </a:ext>
              </a:extLst>
            </p:cNvPr>
            <p:cNvSpPr/>
            <p:nvPr/>
          </p:nvSpPr>
          <p:spPr>
            <a:xfrm rot="20731799">
              <a:off x="3220235" y="3315378"/>
              <a:ext cx="409575" cy="342900"/>
            </a:xfrm>
            <a:custGeom>
              <a:avLst/>
              <a:gdLst>
                <a:gd name="connsiteX0" fmla="*/ 407194 w 409575"/>
                <a:gd name="connsiteY0" fmla="*/ 7144 h 342900"/>
                <a:gd name="connsiteX1" fmla="*/ 7144 w 409575"/>
                <a:gd name="connsiteY1" fmla="*/ 270986 h 342900"/>
                <a:gd name="connsiteX2" fmla="*/ 163354 w 409575"/>
                <a:gd name="connsiteY2" fmla="*/ 338614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09575" h="342900">
                  <a:moveTo>
                    <a:pt x="407194" y="7144"/>
                  </a:moveTo>
                  <a:lnTo>
                    <a:pt x="7144" y="270986"/>
                  </a:lnTo>
                  <a:lnTo>
                    <a:pt x="163354" y="33861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44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286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29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571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15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857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000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144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4" name="Cross 22">
              <a:extLst>
                <a:ext uri="{FF2B5EF4-FFF2-40B4-BE49-F238E27FC236}">
                  <a16:creationId xmlns:a16="http://schemas.microsoft.com/office/drawing/2014/main" id="{F2C440BD-A1EE-4511-A092-66A0C3562169}"/>
                </a:ext>
              </a:extLst>
            </p:cNvPr>
            <p:cNvSpPr/>
            <p:nvPr/>
          </p:nvSpPr>
          <p:spPr>
            <a:xfrm rot="1642289">
              <a:off x="2894307" y="2939798"/>
              <a:ext cx="140339" cy="140339"/>
            </a:xfrm>
            <a:prstGeom prst="plus">
              <a:avLst>
                <a:gd name="adj" fmla="val 43777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44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286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429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571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715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2857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000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144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5" name="Star: 5 Points 23">
              <a:extLst>
                <a:ext uri="{FF2B5EF4-FFF2-40B4-BE49-F238E27FC236}">
                  <a16:creationId xmlns:a16="http://schemas.microsoft.com/office/drawing/2014/main" id="{1567340D-C398-499C-B7C4-D71207E9DAA5}"/>
                </a:ext>
              </a:extLst>
            </p:cNvPr>
            <p:cNvSpPr/>
            <p:nvPr/>
          </p:nvSpPr>
          <p:spPr>
            <a:xfrm rot="1627316">
              <a:off x="3122393" y="3454277"/>
              <a:ext cx="155440" cy="155440"/>
            </a:xfrm>
            <a:prstGeom prst="star5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44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286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429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571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715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2857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000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144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6" name="Freeform: Shape 24">
              <a:extLst>
                <a:ext uri="{FF2B5EF4-FFF2-40B4-BE49-F238E27FC236}">
                  <a16:creationId xmlns:a16="http://schemas.microsoft.com/office/drawing/2014/main" id="{A2DAE22E-C2FD-42A4-82EB-6374FBA71F36}"/>
                </a:ext>
              </a:extLst>
            </p:cNvPr>
            <p:cNvSpPr/>
            <p:nvPr/>
          </p:nvSpPr>
          <p:spPr>
            <a:xfrm rot="160678" flipV="1">
              <a:off x="3216871" y="2860160"/>
              <a:ext cx="291865" cy="238731"/>
            </a:xfrm>
            <a:custGeom>
              <a:avLst/>
              <a:gdLst>
                <a:gd name="connsiteX0" fmla="*/ 407194 w 409575"/>
                <a:gd name="connsiteY0" fmla="*/ 7144 h 342900"/>
                <a:gd name="connsiteX1" fmla="*/ 7144 w 409575"/>
                <a:gd name="connsiteY1" fmla="*/ 270986 h 342900"/>
                <a:gd name="connsiteX2" fmla="*/ 163354 w 409575"/>
                <a:gd name="connsiteY2" fmla="*/ 338614 h 342900"/>
                <a:gd name="connsiteX0" fmla="*/ 291865 w 291865"/>
                <a:gd name="connsiteY0" fmla="*/ 0 h 244921"/>
                <a:gd name="connsiteX1" fmla="*/ 0 w 291865"/>
                <a:gd name="connsiteY1" fmla="*/ 177293 h 244921"/>
                <a:gd name="connsiteX2" fmla="*/ 156210 w 291865"/>
                <a:gd name="connsiteY2" fmla="*/ 244921 h 244921"/>
                <a:gd name="connsiteX3" fmla="*/ 291865 w 291865"/>
                <a:gd name="connsiteY3" fmla="*/ 0 h 244921"/>
                <a:gd name="connsiteX0" fmla="*/ 291865 w 291865"/>
                <a:gd name="connsiteY0" fmla="*/ 0 h 202224"/>
                <a:gd name="connsiteX1" fmla="*/ 0 w 291865"/>
                <a:gd name="connsiteY1" fmla="*/ 177293 h 202224"/>
                <a:gd name="connsiteX2" fmla="*/ 138611 w 291865"/>
                <a:gd name="connsiteY2" fmla="*/ 202224 h 202224"/>
                <a:gd name="connsiteX3" fmla="*/ 291865 w 291865"/>
                <a:gd name="connsiteY3" fmla="*/ 0 h 2022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1865" h="202224">
                  <a:moveTo>
                    <a:pt x="291865" y="0"/>
                  </a:moveTo>
                  <a:lnTo>
                    <a:pt x="0" y="177293"/>
                  </a:lnTo>
                  <a:lnTo>
                    <a:pt x="138611" y="202224"/>
                  </a:lnTo>
                  <a:cubicBezTo>
                    <a:pt x="219891" y="91734"/>
                    <a:pt x="210585" y="110490"/>
                    <a:pt x="291865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44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286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29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571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15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857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000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144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</p:grpSp>
      <p:grpSp>
        <p:nvGrpSpPr>
          <p:cNvPr id="11" name="Group 35">
            <a:extLst>
              <a:ext uri="{FF2B5EF4-FFF2-40B4-BE49-F238E27FC236}">
                <a16:creationId xmlns:a16="http://schemas.microsoft.com/office/drawing/2014/main" id="{47BFF0FC-DCAB-47B2-8C30-94BCD79923D1}"/>
              </a:ext>
            </a:extLst>
          </p:cNvPr>
          <p:cNvGrpSpPr/>
          <p:nvPr/>
        </p:nvGrpSpPr>
        <p:grpSpPr>
          <a:xfrm>
            <a:off x="2575834" y="5186316"/>
            <a:ext cx="6646434" cy="164578"/>
            <a:chOff x="3632040" y="5304907"/>
            <a:chExt cx="8559959" cy="137006"/>
          </a:xfrm>
        </p:grpSpPr>
        <p:grpSp>
          <p:nvGrpSpPr>
            <p:cNvPr id="12" name="Group 26">
              <a:extLst>
                <a:ext uri="{FF2B5EF4-FFF2-40B4-BE49-F238E27FC236}">
                  <a16:creationId xmlns:a16="http://schemas.microsoft.com/office/drawing/2014/main" id="{C77B777B-DEA8-4573-8596-03CD5CF4ACD7}"/>
                </a:ext>
              </a:extLst>
            </p:cNvPr>
            <p:cNvGrpSpPr/>
            <p:nvPr/>
          </p:nvGrpSpPr>
          <p:grpSpPr>
            <a:xfrm>
              <a:off x="3632040" y="5310936"/>
              <a:ext cx="4279981" cy="130977"/>
              <a:chOff x="11445923" y="0"/>
              <a:chExt cx="1119115" cy="2552282"/>
            </a:xfrm>
          </p:grpSpPr>
          <p:sp>
            <p:nvSpPr>
              <p:cNvPr id="17" name="Rectangle 27">
                <a:extLst>
                  <a:ext uri="{FF2B5EF4-FFF2-40B4-BE49-F238E27FC236}">
                    <a16:creationId xmlns:a16="http://schemas.microsoft.com/office/drawing/2014/main" id="{AE60B278-363D-4CBD-BEC2-21DBD0331773}"/>
                  </a:ext>
                </a:extLst>
              </p:cNvPr>
              <p:cNvSpPr/>
              <p:nvPr/>
            </p:nvSpPr>
            <p:spPr>
              <a:xfrm>
                <a:off x="11818961" y="0"/>
                <a:ext cx="373038" cy="2552282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286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44" algn="l" defTabSz="914286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286" algn="l" defTabSz="914286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429" algn="l" defTabSz="914286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571" algn="l" defTabSz="914286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715" algn="l" defTabSz="914286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2857" algn="l" defTabSz="914286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000" algn="l" defTabSz="914286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144" algn="l" defTabSz="914286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sp>
            <p:nvSpPr>
              <p:cNvPr id="18" name="Rectangle 28">
                <a:extLst>
                  <a:ext uri="{FF2B5EF4-FFF2-40B4-BE49-F238E27FC236}">
                    <a16:creationId xmlns:a16="http://schemas.microsoft.com/office/drawing/2014/main" id="{8BC28E13-95D1-456C-9D5E-99C7C947E1E0}"/>
                  </a:ext>
                </a:extLst>
              </p:cNvPr>
              <p:cNvSpPr/>
              <p:nvPr/>
            </p:nvSpPr>
            <p:spPr>
              <a:xfrm>
                <a:off x="11445923" y="0"/>
                <a:ext cx="373038" cy="255228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286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44" algn="l" defTabSz="914286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286" algn="l" defTabSz="914286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429" algn="l" defTabSz="914286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571" algn="l" defTabSz="914286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715" algn="l" defTabSz="914286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2857" algn="l" defTabSz="914286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000" algn="l" defTabSz="914286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144" algn="l" defTabSz="914286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sp>
            <p:nvSpPr>
              <p:cNvPr id="19" name="Rectangle 29">
                <a:extLst>
                  <a:ext uri="{FF2B5EF4-FFF2-40B4-BE49-F238E27FC236}">
                    <a16:creationId xmlns:a16="http://schemas.microsoft.com/office/drawing/2014/main" id="{B574B2F7-DAB3-42A4-AB9B-0B484B0455E9}"/>
                  </a:ext>
                </a:extLst>
              </p:cNvPr>
              <p:cNvSpPr/>
              <p:nvPr/>
            </p:nvSpPr>
            <p:spPr>
              <a:xfrm>
                <a:off x="12192000" y="0"/>
                <a:ext cx="373038" cy="2552282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286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44" algn="l" defTabSz="914286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286" algn="l" defTabSz="914286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429" algn="l" defTabSz="914286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571" algn="l" defTabSz="914286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715" algn="l" defTabSz="914286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2857" algn="l" defTabSz="914286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000" algn="l" defTabSz="914286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144" algn="l" defTabSz="914286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</p:grpSp>
        <p:grpSp>
          <p:nvGrpSpPr>
            <p:cNvPr id="13" name="Group 30">
              <a:extLst>
                <a:ext uri="{FF2B5EF4-FFF2-40B4-BE49-F238E27FC236}">
                  <a16:creationId xmlns:a16="http://schemas.microsoft.com/office/drawing/2014/main" id="{E451F46C-5462-4285-B560-9B15C506BCF2}"/>
                </a:ext>
              </a:extLst>
            </p:cNvPr>
            <p:cNvGrpSpPr/>
            <p:nvPr/>
          </p:nvGrpSpPr>
          <p:grpSpPr>
            <a:xfrm>
              <a:off x="7912018" y="5304907"/>
              <a:ext cx="4279981" cy="137006"/>
              <a:chOff x="11445923" y="0"/>
              <a:chExt cx="1119115" cy="2552282"/>
            </a:xfrm>
          </p:grpSpPr>
          <p:sp>
            <p:nvSpPr>
              <p:cNvPr id="14" name="Rectangle 31">
                <a:extLst>
                  <a:ext uri="{FF2B5EF4-FFF2-40B4-BE49-F238E27FC236}">
                    <a16:creationId xmlns:a16="http://schemas.microsoft.com/office/drawing/2014/main" id="{B4DDE81F-6471-4E3B-ACB1-05368C5221F6}"/>
                  </a:ext>
                </a:extLst>
              </p:cNvPr>
              <p:cNvSpPr/>
              <p:nvPr/>
            </p:nvSpPr>
            <p:spPr>
              <a:xfrm>
                <a:off x="11818961" y="0"/>
                <a:ext cx="373038" cy="2552282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286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44" algn="l" defTabSz="914286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286" algn="l" defTabSz="914286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429" algn="l" defTabSz="914286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571" algn="l" defTabSz="914286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715" algn="l" defTabSz="914286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2857" algn="l" defTabSz="914286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000" algn="l" defTabSz="914286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144" algn="l" defTabSz="914286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sp>
            <p:nvSpPr>
              <p:cNvPr id="15" name="Rectangle 32">
                <a:extLst>
                  <a:ext uri="{FF2B5EF4-FFF2-40B4-BE49-F238E27FC236}">
                    <a16:creationId xmlns:a16="http://schemas.microsoft.com/office/drawing/2014/main" id="{FF199574-BA69-4459-9AAF-BBE602C7B5A9}"/>
                  </a:ext>
                </a:extLst>
              </p:cNvPr>
              <p:cNvSpPr/>
              <p:nvPr/>
            </p:nvSpPr>
            <p:spPr>
              <a:xfrm>
                <a:off x="11445923" y="0"/>
                <a:ext cx="373038" cy="255228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286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44" algn="l" defTabSz="914286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286" algn="l" defTabSz="914286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429" algn="l" defTabSz="914286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571" algn="l" defTabSz="914286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715" algn="l" defTabSz="914286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2857" algn="l" defTabSz="914286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000" algn="l" defTabSz="914286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144" algn="l" defTabSz="914286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sp>
            <p:nvSpPr>
              <p:cNvPr id="16" name="Rectangle 33">
                <a:extLst>
                  <a:ext uri="{FF2B5EF4-FFF2-40B4-BE49-F238E27FC236}">
                    <a16:creationId xmlns:a16="http://schemas.microsoft.com/office/drawing/2014/main" id="{3C84CA51-8DA3-444D-9FC1-163933FD07B1}"/>
                  </a:ext>
                </a:extLst>
              </p:cNvPr>
              <p:cNvSpPr/>
              <p:nvPr/>
            </p:nvSpPr>
            <p:spPr>
              <a:xfrm>
                <a:off x="12192000" y="0"/>
                <a:ext cx="373038" cy="2552282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286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44" algn="l" defTabSz="914286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286" algn="l" defTabSz="914286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429" algn="l" defTabSz="914286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571" algn="l" defTabSz="914286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715" algn="l" defTabSz="914286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2857" algn="l" defTabSz="914286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000" algn="l" defTabSz="914286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144" algn="l" defTabSz="914286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</p:grpSp>
      </p:grpSp>
      <p:sp>
        <p:nvSpPr>
          <p:cNvPr id="38" name="Rettangolo 37">
            <a:extLst>
              <a:ext uri="{FF2B5EF4-FFF2-40B4-BE49-F238E27FC236}">
                <a16:creationId xmlns:a16="http://schemas.microsoft.com/office/drawing/2014/main" id="{CBFA70F2-FD16-42ED-BFF5-9D6D95C3CA7D}"/>
              </a:ext>
            </a:extLst>
          </p:cNvPr>
          <p:cNvSpPr/>
          <p:nvPr/>
        </p:nvSpPr>
        <p:spPr>
          <a:xfrm>
            <a:off x="1709711" y="1898686"/>
            <a:ext cx="2271014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72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Fine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7BD80E66-27A6-985E-D81A-8EDE498DDB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88952" y="5934670"/>
            <a:ext cx="2803048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Giovanni Laboccetta</a:t>
            </a:r>
            <a:endParaRPr kumimoji="0" lang="it-IT" altLang="it-I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b="0" i="0" u="none" strike="noStrike" cap="none" normalizeH="0" baseline="0" dirty="0">
                <a:ln>
                  <a:noFill/>
                </a:ln>
                <a:solidFill>
                  <a:srgbClr val="0563C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  <a:hlinkClick r:id="rId2"/>
              </a:rPr>
              <a:t>laboccetta@dlvsystem.com</a:t>
            </a:r>
            <a:endParaRPr kumimoji="0" lang="it-IT" altLang="it-IT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+39 348 2241887</a:t>
            </a:r>
            <a:endParaRPr kumimoji="0" lang="it-IT" altLang="it-IT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9" name="Immagine 1" descr="signature_213459254">
            <a:extLst>
              <a:ext uri="{FF2B5EF4-FFF2-40B4-BE49-F238E27FC236}">
                <a16:creationId xmlns:a16="http://schemas.microsoft.com/office/drawing/2014/main" id="{2C82AB9C-932A-10EA-B3F3-9AD56BBAB5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0149" y="5882197"/>
            <a:ext cx="2652119" cy="923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288615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3A9B290-F35D-2857-FF61-2FE79DE957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4AC33-936C-4DFF-AC50-C20B6F19B519}" type="datetime1">
              <a:rPr lang="it-IT" smtClean="0"/>
              <a:pPr/>
              <a:t>20/02/24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A29ECB1-D909-89C3-F601-8452D8BADC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FC5D735-48B4-9419-08BA-331CCEAB14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C369A-BBFA-4FD8-9A88-B6427C1B968E}" type="slidenum">
              <a:rPr lang="it-IT" smtClean="0"/>
              <a:pPr/>
              <a:t>40</a:t>
            </a:fld>
            <a:endParaRPr lang="it-IT"/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A4E1B021-5CAB-1F3F-B15E-5FE3F98A7E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00100"/>
            <a:ext cx="12192000" cy="3875774"/>
          </a:xfrm>
          <a:prstGeom prst="rect">
            <a:avLst/>
          </a:prstGeom>
        </p:spPr>
      </p:pic>
      <p:sp>
        <p:nvSpPr>
          <p:cNvPr id="10" name="Rectangle 2">
            <a:extLst>
              <a:ext uri="{FF2B5EF4-FFF2-40B4-BE49-F238E27FC236}">
                <a16:creationId xmlns:a16="http://schemas.microsoft.com/office/drawing/2014/main" id="{620F021E-3D35-EE5F-664B-8B13A1E7E7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030" y="469491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pic>
        <p:nvPicPr>
          <p:cNvPr id="3073" name="Immagine 1" descr="signature_213459254">
            <a:extLst>
              <a:ext uri="{FF2B5EF4-FFF2-40B4-BE49-F238E27FC236}">
                <a16:creationId xmlns:a16="http://schemas.microsoft.com/office/drawing/2014/main" id="{84BC6A40-3E5C-8B37-9639-B401371004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150450"/>
            <a:ext cx="2652119" cy="923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3">
            <a:extLst>
              <a:ext uri="{FF2B5EF4-FFF2-40B4-BE49-F238E27FC236}">
                <a16:creationId xmlns:a16="http://schemas.microsoft.com/office/drawing/2014/main" id="{9F6DB5B6-CE45-3472-D089-A4C8E12F93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20866" y="5150450"/>
            <a:ext cx="4327302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Giovanni Laboccetta</a:t>
            </a:r>
            <a:endParaRPr kumimoji="0" lang="it-IT" altLang="it-I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b="0" i="0" u="none" strike="noStrike" cap="none" normalizeH="0" baseline="0" dirty="0">
                <a:ln>
                  <a:noFill/>
                </a:ln>
                <a:solidFill>
                  <a:srgbClr val="0563C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  <a:hlinkClick r:id="rId5"/>
              </a:rPr>
              <a:t>laboccetta@dlvsystem.com</a:t>
            </a:r>
            <a:endParaRPr kumimoji="0" lang="it-IT" altLang="it-IT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+39 348 2241887</a:t>
            </a:r>
            <a:endParaRPr kumimoji="0" lang="it-IT" altLang="it-IT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8557551"/>
      </p:ext>
    </p:extLst>
  </p:cSld>
  <p:clrMapOvr>
    <a:masterClrMapping/>
  </p:clrMapOvr>
</p:sld>
</file>

<file path=ppt/theme/theme1.xml><?xml version="1.0" encoding="utf-8"?>
<a:theme xmlns:a="http://schemas.openxmlformats.org/drawingml/2006/main" name="DlvSystem">
  <a:themeElements>
    <a:clrScheme name="DlvSystem">
      <a:dk1>
        <a:srgbClr val="4B5B75"/>
      </a:dk1>
      <a:lt1>
        <a:sysClr val="window" lastClr="FFFFFF"/>
      </a:lt1>
      <a:dk2>
        <a:srgbClr val="000000"/>
      </a:dk2>
      <a:lt2>
        <a:srgbClr val="B3B3B3"/>
      </a:lt2>
      <a:accent1>
        <a:srgbClr val="E36C09"/>
      </a:accent1>
      <a:accent2>
        <a:srgbClr val="95B3D7"/>
      </a:accent2>
      <a:accent3>
        <a:srgbClr val="92D050"/>
      </a:accent3>
      <a:accent4>
        <a:srgbClr val="FAC08F"/>
      </a:accent4>
      <a:accent5>
        <a:srgbClr val="366092"/>
      </a:accent5>
      <a:accent6>
        <a:srgbClr val="70AC2E"/>
      </a:accent6>
      <a:hlink>
        <a:srgbClr val="0000FF"/>
      </a:hlink>
      <a:folHlink>
        <a:srgbClr val="800080"/>
      </a:folHlink>
    </a:clrScheme>
    <a:fontScheme name="Office classico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Personalizza struttur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19023</TotalTime>
  <Words>2495</Words>
  <Application>Microsoft Macintosh PowerPoint</Application>
  <PresentationFormat>Widescreen</PresentationFormat>
  <Paragraphs>338</Paragraphs>
  <Slides>40</Slides>
  <Notes>11</Notes>
  <HiddenSlides>1</HiddenSlides>
  <MMClips>0</MMClips>
  <ScaleCrop>false</ScaleCrop>
  <HeadingPairs>
    <vt:vector size="6" baseType="variant">
      <vt:variant>
        <vt:lpstr>Caratteri utilizzati</vt:lpstr>
      </vt:variant>
      <vt:variant>
        <vt:i4>12</vt:i4>
      </vt:variant>
      <vt:variant>
        <vt:lpstr>Tema</vt:lpstr>
      </vt:variant>
      <vt:variant>
        <vt:i4>2</vt:i4>
      </vt:variant>
      <vt:variant>
        <vt:lpstr>Titoli diapositive</vt:lpstr>
      </vt:variant>
      <vt:variant>
        <vt:i4>40</vt:i4>
      </vt:variant>
    </vt:vector>
  </HeadingPairs>
  <TitlesOfParts>
    <vt:vector size="54" baseType="lpstr">
      <vt:lpstr>AkagiPro-Bold</vt:lpstr>
      <vt:lpstr>AkagiPro-Book</vt:lpstr>
      <vt:lpstr>Arial</vt:lpstr>
      <vt:lpstr>Calibri</vt:lpstr>
      <vt:lpstr>Calibri Light</vt:lpstr>
      <vt:lpstr>Computerfont</vt:lpstr>
      <vt:lpstr>Google Sans</vt:lpstr>
      <vt:lpstr>Open Sans</vt:lpstr>
      <vt:lpstr>Raleway</vt:lpstr>
      <vt:lpstr>Roboto</vt:lpstr>
      <vt:lpstr>Titillium Web</vt:lpstr>
      <vt:lpstr>Wingdings 3</vt:lpstr>
      <vt:lpstr>DlvSystem</vt:lpstr>
      <vt:lpstr>Personalizza struttura</vt:lpstr>
      <vt:lpstr>Intelligenza Artificiale – breve panoramica</vt:lpstr>
      <vt:lpstr>Profilo aziendale </vt:lpstr>
      <vt:lpstr>Assetto organizzativo</vt:lpstr>
      <vt:lpstr>Cosa non è l’IA</vt:lpstr>
      <vt:lpstr>Cosa è l’IA</vt:lpstr>
      <vt:lpstr>Cosa è l’IA</vt:lpstr>
      <vt:lpstr>Cosa è l’IA</vt:lpstr>
      <vt:lpstr>Genesi…..</vt:lpstr>
      <vt:lpstr>IA: risultati straordinari</vt:lpstr>
      <vt:lpstr>IA: risultati straordinari</vt:lpstr>
      <vt:lpstr>Le due facce dell’AI</vt:lpstr>
      <vt:lpstr>Ragionamento deduttivo</vt:lpstr>
      <vt:lpstr>Ragionamento Induttivo</vt:lpstr>
      <vt:lpstr>Presentazione standard di PowerPoint</vt:lpstr>
      <vt:lpstr>Logica e Intelligenza Artificiale</vt:lpstr>
      <vt:lpstr>Logica e Intelligenza Artificiale</vt:lpstr>
      <vt:lpstr>Colorazione di una mappa</vt:lpstr>
      <vt:lpstr>Colorazione di una mappa</vt:lpstr>
      <vt:lpstr>Colorazione di una mappa</vt:lpstr>
      <vt:lpstr>Possibili applicazioni</vt:lpstr>
      <vt:lpstr>Le due facce dell’AI</vt:lpstr>
      <vt:lpstr>Le due facce dell’AI</vt:lpstr>
      <vt:lpstr>Ragionamento Induttivo</vt:lpstr>
      <vt:lpstr>Ragionamento Induttivo</vt:lpstr>
      <vt:lpstr>Machine Learning: cos’è</vt:lpstr>
      <vt:lpstr>Machine Learning in sintesi</vt:lpstr>
      <vt:lpstr>Tipologie di apprendimento</vt:lpstr>
      <vt:lpstr>Deep learning e Reti Neurali</vt:lpstr>
      <vt:lpstr>Approcci ibridi</vt:lpstr>
      <vt:lpstr>AI nelle nostre vite:</vt:lpstr>
      <vt:lpstr>AI nelle nostre vite:</vt:lpstr>
      <vt:lpstr>AI nelle nostre vite:</vt:lpstr>
      <vt:lpstr>IA: risultati straordinari</vt:lpstr>
      <vt:lpstr>The Imitation Game di Alan Turing</vt:lpstr>
      <vt:lpstr>The Imitation Game di Alan Turing</vt:lpstr>
      <vt:lpstr>Generative AI</vt:lpstr>
      <vt:lpstr>Presentazione standard di PowerPoint</vt:lpstr>
      <vt:lpstr>AI Generativa - Rischi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Allppt.com;Googleslidesppt.com</dc:creator>
  <cp:lastModifiedBy>Giovanni  Laboccetta</cp:lastModifiedBy>
  <cp:revision>187</cp:revision>
  <dcterms:created xsi:type="dcterms:W3CDTF">2018-04-24T17:14:44Z</dcterms:created>
  <dcterms:modified xsi:type="dcterms:W3CDTF">2024-02-20T10:15:00Z</dcterms:modified>
</cp:coreProperties>
</file>